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5"/>
  </p:notesMasterIdLst>
  <p:handoutMasterIdLst>
    <p:handoutMasterId r:id="rId76"/>
  </p:handoutMasterIdLst>
  <p:sldIdLst>
    <p:sldId id="261" r:id="rId3"/>
    <p:sldId id="271" r:id="rId4"/>
    <p:sldId id="492" r:id="rId5"/>
    <p:sldId id="494" r:id="rId6"/>
    <p:sldId id="495" r:id="rId7"/>
    <p:sldId id="509" r:id="rId8"/>
    <p:sldId id="496" r:id="rId9"/>
    <p:sldId id="497" r:id="rId10"/>
    <p:sldId id="498" r:id="rId11"/>
    <p:sldId id="499" r:id="rId12"/>
    <p:sldId id="512" r:id="rId13"/>
    <p:sldId id="510" r:id="rId14"/>
    <p:sldId id="511" r:id="rId15"/>
    <p:sldId id="500" r:id="rId16"/>
    <p:sldId id="501" r:id="rId17"/>
    <p:sldId id="502" r:id="rId18"/>
    <p:sldId id="503" r:id="rId19"/>
    <p:sldId id="504" r:id="rId20"/>
    <p:sldId id="505" r:id="rId21"/>
    <p:sldId id="506" r:id="rId22"/>
    <p:sldId id="440" r:id="rId23"/>
    <p:sldId id="513" r:id="rId24"/>
    <p:sldId id="514" r:id="rId25"/>
    <p:sldId id="515" r:id="rId26"/>
    <p:sldId id="516" r:id="rId27"/>
    <p:sldId id="517" r:id="rId28"/>
    <p:sldId id="518" r:id="rId29"/>
    <p:sldId id="519" r:id="rId30"/>
    <p:sldId id="522" r:id="rId31"/>
    <p:sldId id="523" r:id="rId32"/>
    <p:sldId id="524" r:id="rId33"/>
    <p:sldId id="525" r:id="rId34"/>
    <p:sldId id="526" r:id="rId35"/>
    <p:sldId id="527" r:id="rId36"/>
    <p:sldId id="528" r:id="rId37"/>
    <p:sldId id="529" r:id="rId38"/>
    <p:sldId id="520" r:id="rId39"/>
    <p:sldId id="521" r:id="rId40"/>
    <p:sldId id="530" r:id="rId41"/>
    <p:sldId id="531" r:id="rId42"/>
    <p:sldId id="532" r:id="rId43"/>
    <p:sldId id="533" r:id="rId44"/>
    <p:sldId id="534" r:id="rId45"/>
    <p:sldId id="535" r:id="rId46"/>
    <p:sldId id="536" r:id="rId47"/>
    <p:sldId id="537" r:id="rId48"/>
    <p:sldId id="539" r:id="rId49"/>
    <p:sldId id="540" r:id="rId50"/>
    <p:sldId id="541" r:id="rId51"/>
    <p:sldId id="542" r:id="rId52"/>
    <p:sldId id="543" r:id="rId53"/>
    <p:sldId id="544" r:id="rId54"/>
    <p:sldId id="545" r:id="rId55"/>
    <p:sldId id="546" r:id="rId56"/>
    <p:sldId id="547" r:id="rId57"/>
    <p:sldId id="548" r:id="rId58"/>
    <p:sldId id="549" r:id="rId59"/>
    <p:sldId id="538" r:id="rId60"/>
    <p:sldId id="550" r:id="rId61"/>
    <p:sldId id="551" r:id="rId62"/>
    <p:sldId id="552" r:id="rId63"/>
    <p:sldId id="553" r:id="rId64"/>
    <p:sldId id="554" r:id="rId65"/>
    <p:sldId id="555" r:id="rId66"/>
    <p:sldId id="556" r:id="rId67"/>
    <p:sldId id="558" r:id="rId68"/>
    <p:sldId id="559" r:id="rId69"/>
    <p:sldId id="560" r:id="rId70"/>
    <p:sldId id="507" r:id="rId71"/>
    <p:sldId id="508" r:id="rId72"/>
    <p:sldId id="561" r:id="rId73"/>
    <p:sldId id="56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2" autoAdjust="0"/>
    <p:restoredTop sz="68456" autoAdjust="0"/>
  </p:normalViewPr>
  <p:slideViewPr>
    <p:cSldViewPr snapToGrid="0">
      <p:cViewPr varScale="1">
        <p:scale>
          <a:sx n="68" d="100"/>
          <a:sy n="68" d="100"/>
        </p:scale>
        <p:origin x="400" y="19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start by updating the layout code for the fragment. Open the file </a:t>
            </a:r>
            <a:r>
              <a:rPr lang="en-US" dirty="0" err="1" smtClean="0"/>
              <a:t>fragment_workout_detail.xml</a:t>
            </a:r>
            <a:r>
              <a:rPr lang="en-US" dirty="0" smtClean="0"/>
              <a:t> in the app/</a:t>
            </a:r>
            <a:r>
              <a:rPr lang="en-US" dirty="0" err="1" smtClean="0"/>
              <a:t>src</a:t>
            </a:r>
            <a:r>
              <a:rPr lang="en-US" dirty="0" smtClean="0"/>
              <a:t>/res/layout folder, and replace its contents with the code below:</a:t>
            </a:r>
          </a:p>
          <a:p>
            <a:r>
              <a:rPr lang="en-US" dirty="0" smtClean="0"/>
              <a:t>As you can see, fragment layout code looks just like activity layout code. This is a very simple layout made up of two text views: a text view with large text to display the name of the workout, and a text view with smaller text to display the workout description. When you write your own fragment layout code, you can use any of the views and layouts you’ve already been using to write activity layout </a:t>
            </a:r>
            <a:r>
              <a:rPr lang="en-US" dirty="0" err="1" smtClean="0"/>
              <a:t>code.Now</a:t>
            </a:r>
            <a:r>
              <a:rPr lang="en-US" dirty="0" smtClean="0"/>
              <a:t> that we’ve created a layout for our fragment to use, we’ll look at the fragment code itself.</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75609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code for the fragment is held in </a:t>
            </a:r>
            <a:r>
              <a:rPr lang="en-US" dirty="0" err="1" smtClean="0"/>
              <a:t>WorkoutDetailFragment.java</a:t>
            </a:r>
            <a:r>
              <a:rPr lang="en-US" dirty="0" smtClean="0"/>
              <a:t> in the app/</a:t>
            </a:r>
            <a:r>
              <a:rPr lang="en-US" dirty="0" err="1" smtClean="0"/>
              <a:t>src</a:t>
            </a:r>
            <a:r>
              <a:rPr lang="en-US" dirty="0" smtClean="0"/>
              <a:t>/main/java folder. Open this file now.</a:t>
            </a:r>
          </a:p>
          <a:p>
            <a:r>
              <a:rPr lang="en-US" dirty="0" smtClean="0"/>
              <a:t>As you’d expect, Android Studio has generated Java code for you. Replace the code that Android Studio has generated with the code below:</a:t>
            </a:r>
          </a:p>
          <a:p>
            <a:pPr fontAlgn="base"/>
            <a:r>
              <a:rPr lang="en-US" sz="1200" b="0" i="0" kern="1200" dirty="0" smtClean="0">
                <a:solidFill>
                  <a:schemeClr val="tx1"/>
                </a:solidFill>
                <a:effectLst/>
                <a:latin typeface="+mn-lt"/>
                <a:ea typeface="+mn-ea"/>
                <a:cs typeface="+mn-cs"/>
              </a:rPr>
              <a:t>The above code creates a basic fragment. As you can see, it’s a class that extends </a:t>
            </a:r>
            <a:r>
              <a:rPr lang="en-US" sz="1200" b="0" i="0" kern="1200" dirty="0" err="1" smtClean="0">
                <a:solidFill>
                  <a:schemeClr val="tx1"/>
                </a:solidFill>
                <a:effectLst/>
                <a:latin typeface="+mn-lt"/>
                <a:ea typeface="+mn-ea"/>
                <a:cs typeface="+mn-cs"/>
              </a:rPr>
              <a:t>theandroid.app.Fragment</a:t>
            </a:r>
            <a:r>
              <a:rPr lang="en-US" sz="1200" b="0" i="0" kern="1200" dirty="0" smtClean="0">
                <a:solidFill>
                  <a:schemeClr val="tx1"/>
                </a:solidFill>
                <a:effectLst/>
                <a:latin typeface="+mn-lt"/>
                <a:ea typeface="+mn-ea"/>
                <a:cs typeface="+mn-cs"/>
              </a:rPr>
              <a:t> class. All fragments must subclass the Fragment class.</a:t>
            </a:r>
          </a:p>
          <a:p>
            <a:pPr fontAlgn="base"/>
            <a:r>
              <a:rPr lang="en-US" sz="1200" b="0" i="0" kern="1200" dirty="0" smtClean="0">
                <a:solidFill>
                  <a:schemeClr val="tx1"/>
                </a:solidFill>
                <a:effectLst/>
                <a:latin typeface="+mn-lt"/>
                <a:ea typeface="+mn-ea"/>
                <a:cs typeface="+mn-cs"/>
              </a:rPr>
              <a:t>Our fragment also implements the </a:t>
            </a:r>
            <a:r>
              <a:rPr lang="en-US" sz="1200" b="0" i="0" kern="1200" dirty="0" err="1" smtClean="0">
                <a:solidFill>
                  <a:schemeClr val="tx1"/>
                </a:solidFill>
                <a:effectLst/>
                <a:latin typeface="+mn-lt"/>
                <a:ea typeface="+mn-ea"/>
                <a:cs typeface="+mn-cs"/>
              </a:rPr>
              <a:t>onCreateView</a:t>
            </a:r>
            <a:r>
              <a:rPr lang="en-US" sz="1200" b="0" i="0" kern="1200" dirty="0" smtClean="0">
                <a:solidFill>
                  <a:schemeClr val="tx1"/>
                </a:solidFill>
                <a:effectLst/>
                <a:latin typeface="+mn-lt"/>
                <a:ea typeface="+mn-ea"/>
                <a:cs typeface="+mn-cs"/>
              </a:rPr>
              <a:t>() method. The </a:t>
            </a:r>
            <a:r>
              <a:rPr lang="en-US" sz="1200" b="0" i="0" kern="1200" dirty="0" err="1" smtClean="0">
                <a:solidFill>
                  <a:schemeClr val="tx1"/>
                </a:solidFill>
                <a:effectLst/>
                <a:latin typeface="+mn-lt"/>
                <a:ea typeface="+mn-ea"/>
                <a:cs typeface="+mn-cs"/>
              </a:rPr>
              <a:t>onCreateView</a:t>
            </a:r>
            <a:r>
              <a:rPr lang="en-US" sz="1200" b="0" i="0" kern="1200" dirty="0" smtClean="0">
                <a:solidFill>
                  <a:schemeClr val="tx1"/>
                </a:solidFill>
                <a:effectLst/>
                <a:latin typeface="+mn-lt"/>
                <a:ea typeface="+mn-ea"/>
                <a:cs typeface="+mn-cs"/>
              </a:rPr>
              <a:t>() method gets called each time Android needs the fragment’s layout, and it’s where you say which layout the fragment uses. This method is optional, but as you need to implement it whenever you’re creating a fragment with a layout, you’ll need to implement it almost every time you create a fragment.</a:t>
            </a:r>
          </a:p>
          <a:p>
            <a:pPr fontAlgn="base"/>
            <a:r>
              <a:rPr lang="en-US" sz="1200" b="0" i="0" kern="1200" dirty="0" smtClean="0">
                <a:solidFill>
                  <a:schemeClr val="tx1"/>
                </a:solidFill>
                <a:effectLst/>
                <a:latin typeface="+mn-lt"/>
                <a:ea typeface="+mn-ea"/>
                <a:cs typeface="+mn-cs"/>
              </a:rPr>
              <a:t>You specify the fragment’s layout using the code</a:t>
            </a:r>
          </a:p>
          <a:p>
            <a:pPr fontAlgn="base"/>
            <a:r>
              <a:rPr lang="en-US" sz="1200" b="1" i="0" kern="1200" dirty="0" err="1" smtClean="0">
                <a:solidFill>
                  <a:schemeClr val="tx1"/>
                </a:solidFill>
                <a:effectLst/>
                <a:latin typeface="+mn-lt"/>
                <a:ea typeface="+mn-ea"/>
                <a:cs typeface="+mn-cs"/>
              </a:rPr>
              <a:t>inflater.inflate</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R.layout.fragment_workout_detail</a:t>
            </a:r>
            <a:r>
              <a:rPr lang="en-US" sz="1200" b="1" i="0" kern="1200" dirty="0" smtClean="0">
                <a:solidFill>
                  <a:schemeClr val="tx1"/>
                </a:solidFill>
                <a:effectLst/>
                <a:latin typeface="+mn-lt"/>
                <a:ea typeface="+mn-ea"/>
                <a:cs typeface="+mn-cs"/>
              </a:rPr>
              <a:t>,</a:t>
            </a:r>
            <a:r>
              <a:rPr lang="en-US" dirty="0" smtClean="0"/>
              <a:t> </a:t>
            </a:r>
            <a:r>
              <a:rPr lang="en-US" sz="1200" b="1" i="0" kern="1200" dirty="0" smtClean="0">
                <a:solidFill>
                  <a:schemeClr val="tx1"/>
                </a:solidFill>
                <a:effectLst/>
                <a:latin typeface="+mn-lt"/>
                <a:ea typeface="+mn-ea"/>
                <a:cs typeface="+mn-cs"/>
              </a:rPr>
              <a:t>container, false);</a:t>
            </a:r>
            <a:r>
              <a:rPr lang="en-US" sz="1200" b="0" i="0" kern="1200" dirty="0" smtClean="0">
                <a:solidFill>
                  <a:schemeClr val="tx1"/>
                </a:solidFill>
                <a:effectLst/>
                <a:latin typeface="+mn-lt"/>
                <a:ea typeface="+mn-ea"/>
                <a:cs typeface="+mn-cs"/>
              </a:rPr>
              <a:t>This is the fragment equivalent of an activity’s </a:t>
            </a:r>
            <a:r>
              <a:rPr lang="en-US" sz="1200" b="0" i="0" kern="1200" dirty="0" err="1" smtClean="0">
                <a:solidFill>
                  <a:schemeClr val="tx1"/>
                </a:solidFill>
                <a:effectLst/>
                <a:latin typeface="+mn-lt"/>
                <a:ea typeface="+mn-ea"/>
                <a:cs typeface="+mn-cs"/>
              </a:rPr>
              <a:t>setContentView</a:t>
            </a:r>
            <a:r>
              <a:rPr lang="en-US" sz="1200" b="0" i="0" kern="1200" dirty="0" smtClean="0">
                <a:solidFill>
                  <a:schemeClr val="tx1"/>
                </a:solidFill>
                <a:effectLst/>
                <a:latin typeface="+mn-lt"/>
                <a:ea typeface="+mn-ea"/>
                <a:cs typeface="+mn-cs"/>
              </a:rPr>
              <a:t>() method. Just like </a:t>
            </a:r>
            <a:r>
              <a:rPr lang="en-US" sz="1200" b="0" i="0" kern="1200" dirty="0" err="1" smtClean="0">
                <a:solidFill>
                  <a:schemeClr val="tx1"/>
                </a:solidFill>
                <a:effectLst/>
                <a:latin typeface="+mn-lt"/>
                <a:ea typeface="+mn-ea"/>
                <a:cs typeface="+mn-cs"/>
              </a:rPr>
              <a:t>setContentView</a:t>
            </a:r>
            <a:r>
              <a:rPr lang="en-US" sz="1200" b="0" i="0" kern="1200" dirty="0" smtClean="0">
                <a:solidFill>
                  <a:schemeClr val="tx1"/>
                </a:solidFill>
                <a:effectLst/>
                <a:latin typeface="+mn-lt"/>
                <a:ea typeface="+mn-ea"/>
                <a:cs typeface="+mn-cs"/>
              </a:rPr>
              <a:t>(), you use it to say what layout the fragment should use. The container argument is passed by the activity that uses the fragment. It’s the </a:t>
            </a:r>
            <a:r>
              <a:rPr lang="en-US" sz="1200" b="0" i="0" kern="1200" dirty="0" err="1" smtClean="0">
                <a:solidFill>
                  <a:schemeClr val="tx1"/>
                </a:solidFill>
                <a:effectLst/>
                <a:latin typeface="+mn-lt"/>
                <a:ea typeface="+mn-ea"/>
                <a:cs typeface="+mn-cs"/>
              </a:rPr>
              <a:t>ViewGroup</a:t>
            </a:r>
            <a:r>
              <a:rPr lang="en-US" sz="1200" b="0" i="0" kern="1200" dirty="0" smtClean="0">
                <a:solidFill>
                  <a:schemeClr val="tx1"/>
                </a:solidFill>
                <a:effectLst/>
                <a:latin typeface="+mn-lt"/>
                <a:ea typeface="+mn-ea"/>
                <a:cs typeface="+mn-cs"/>
              </a:rPr>
              <a:t> in the activity that the fragment layout needs to be inserted into.</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3478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created our project, Android Studio created an activity for us called </a:t>
            </a:r>
            <a:r>
              <a:rPr lang="en-US" dirty="0" err="1" smtClean="0"/>
              <a:t>MainActivity.java</a:t>
            </a:r>
            <a:r>
              <a:rPr lang="en-US" dirty="0" smtClean="0"/>
              <a:t>, and a layout called </a:t>
            </a:r>
            <a:r>
              <a:rPr lang="en-US" dirty="0" err="1" smtClean="0"/>
              <a:t>activity_main.xml</a:t>
            </a:r>
            <a:r>
              <a:rPr lang="en-US" dirty="0" smtClean="0"/>
              <a:t>. </a:t>
            </a:r>
          </a:p>
          <a:p>
            <a:r>
              <a:rPr lang="en-US" dirty="0" smtClean="0"/>
              <a:t>We’re going to change the layout so that it contains the fragment we just created.</a:t>
            </a:r>
          </a:p>
          <a:p>
            <a:r>
              <a:rPr lang="en-US" dirty="0" smtClean="0"/>
              <a:t>As you can see, the layout contains one element, &lt;fragment&gt;. You use the &lt;fragment&gt; element to add a fragment to an activity’s layout. You specify which fragment using the class attribute and setting it to the fully qualified name of the fragment. In our case, we’re going to create a fragment called </a:t>
            </a:r>
            <a:r>
              <a:rPr lang="en-US" dirty="0" err="1" smtClean="0"/>
              <a:t>WorkoutDetailFragment</a:t>
            </a:r>
            <a:r>
              <a:rPr lang="en-US" dirty="0" smtClean="0"/>
              <a:t> in the </a:t>
            </a:r>
            <a:r>
              <a:rPr lang="en-US" dirty="0" err="1" smtClean="0"/>
              <a:t>com.hfad.workout</a:t>
            </a:r>
            <a:r>
              <a:rPr lang="en-US" dirty="0" smtClean="0"/>
              <a:t> package, so we use class="</a:t>
            </a:r>
            <a:r>
              <a:rPr lang="en-US" dirty="0" err="1" smtClean="0"/>
              <a:t>com.hfad.workout.WorkoutDetailFragment</a:t>
            </a:r>
            <a:r>
              <a:rPr lang="en-US" dirty="0" smtClean="0"/>
              <a:t>” We’ve created a fragment and got the activity to display it in its layout. So far, though, the fragment doesn’t actually do anything. What we need to do next is get the activity to say which workout to display, and get the fragment to populate its views with details of the workout.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827735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have an activity that uses a fragment, the activity will usually need to talk to it in some way. As an example, if you have a fragment that displays detail records, you need the activity to tell the fragment which record to display details of. In our case, we need </a:t>
            </a:r>
            <a:r>
              <a:rPr lang="en-US" dirty="0" err="1" smtClean="0"/>
              <a:t>WorkoutDetailFragment</a:t>
            </a:r>
            <a:r>
              <a:rPr lang="en-US" dirty="0" smtClean="0"/>
              <a:t> to display details of a particular workout. To do this, we’ll add a simple setter method to the fragment that sets the value of the workout ID. The activity will then be able to use this method to set the workout ID. Later on, we’ll use the workout ID to update the fragment’s views. Here’s the revised code for </a:t>
            </a:r>
            <a:r>
              <a:rPr lang="en-US" dirty="0" err="1" smtClean="0"/>
              <a:t>WorkoutDetailFragment</a:t>
            </a:r>
            <a:r>
              <a:rPr lang="en-US" dirty="0" smtClean="0"/>
              <a:t> (update your code with our changes):</a:t>
            </a:r>
          </a:p>
          <a:p>
            <a:endParaRPr lang="en-US" dirty="0" smtClean="0"/>
          </a:p>
          <a:p>
            <a:r>
              <a:rPr lang="en-US" dirty="0" smtClean="0"/>
              <a:t>The activity needs to call the fragment’s </a:t>
            </a:r>
            <a:r>
              <a:rPr lang="en-US" dirty="0" err="1" smtClean="0"/>
              <a:t>setWorkout</a:t>
            </a:r>
            <a:r>
              <a:rPr lang="en-US" dirty="0" smtClean="0"/>
              <a:t>() method and pass it the ID of a particular workout. Let’s see how.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85545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Get the activity to set the workout ID</a:t>
            </a:r>
          </a:p>
          <a:p>
            <a:pPr fontAlgn="base"/>
            <a:r>
              <a:rPr lang="en-US" sz="1200" kern="1200" dirty="0" smtClean="0">
                <a:solidFill>
                  <a:schemeClr val="tx1"/>
                </a:solidFill>
                <a:effectLst/>
                <a:latin typeface="+mn-lt"/>
                <a:ea typeface="+mn-ea"/>
                <a:cs typeface="+mn-cs"/>
              </a:rPr>
              <a:t>Before an activity can talk to its fragment, the activity first needs to get a reference to it. To get a reference to the fragment, you first get a reference to the activity’s </a:t>
            </a:r>
            <a:r>
              <a:rPr lang="en-US" sz="1200" b="1" i="0" kern="1200" dirty="0" smtClean="0">
                <a:solidFill>
                  <a:schemeClr val="tx1"/>
                </a:solidFill>
                <a:effectLst/>
                <a:latin typeface="+mn-lt"/>
                <a:ea typeface="+mn-ea"/>
                <a:cs typeface="+mn-cs"/>
              </a:rPr>
              <a:t>fragment manager</a:t>
            </a:r>
            <a:r>
              <a:rPr lang="en-US" sz="1200" kern="1200" dirty="0" smtClean="0">
                <a:solidFill>
                  <a:schemeClr val="tx1"/>
                </a:solidFill>
                <a:effectLst/>
                <a:latin typeface="+mn-lt"/>
                <a:ea typeface="+mn-ea"/>
                <a:cs typeface="+mn-cs"/>
              </a:rPr>
              <a:t> using the activity’s </a:t>
            </a:r>
            <a:r>
              <a:rPr lang="en-US" sz="1200" kern="1200" dirty="0" err="1" smtClean="0">
                <a:solidFill>
                  <a:schemeClr val="tx1"/>
                </a:solidFill>
                <a:effectLst/>
                <a:latin typeface="+mn-lt"/>
                <a:ea typeface="+mn-ea"/>
                <a:cs typeface="+mn-cs"/>
              </a:rPr>
              <a:t>getFragmentManager</a:t>
            </a:r>
            <a:r>
              <a:rPr lang="en-US" sz="1200" kern="1200" dirty="0" smtClean="0">
                <a:solidFill>
                  <a:schemeClr val="tx1"/>
                </a:solidFill>
                <a:effectLst/>
                <a:latin typeface="+mn-lt"/>
                <a:ea typeface="+mn-ea"/>
                <a:cs typeface="+mn-cs"/>
              </a:rPr>
              <a:t>() method. You then use its </a:t>
            </a:r>
            <a:r>
              <a:rPr lang="en-US" sz="1200" kern="1200" dirty="0" err="1" smtClean="0">
                <a:solidFill>
                  <a:schemeClr val="tx1"/>
                </a:solidFill>
                <a:effectLst/>
                <a:latin typeface="+mn-lt"/>
                <a:ea typeface="+mn-ea"/>
                <a:cs typeface="+mn-cs"/>
              </a:rPr>
              <a:t>findFragmentById</a:t>
            </a:r>
            <a:r>
              <a:rPr lang="en-US" sz="1200" kern="1200" dirty="0" smtClean="0">
                <a:solidFill>
                  <a:schemeClr val="tx1"/>
                </a:solidFill>
                <a:effectLst/>
                <a:latin typeface="+mn-lt"/>
                <a:ea typeface="+mn-ea"/>
                <a:cs typeface="+mn-cs"/>
              </a:rPr>
              <a:t>() method to get a reference to the fragment:</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fragment manager is used to manage any fragments used by the activity. You use it to get references to fragments, and perform fragment transactions. You’ll see more about this later in the chapter.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858595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full activity code (replace the existing code in </a:t>
            </a:r>
            <a:r>
              <a:rPr lang="en-US" dirty="0" err="1" smtClean="0"/>
              <a:t>MainActivity.java</a:t>
            </a:r>
            <a:r>
              <a:rPr lang="en-US" dirty="0" smtClean="0"/>
              <a:t> with the code shown here):</a:t>
            </a:r>
          </a:p>
          <a:p>
            <a:r>
              <a:rPr lang="en-US" dirty="0" smtClean="0"/>
              <a:t>As you can see, we’ve got a reference to the fragment after calling </a:t>
            </a:r>
            <a:r>
              <a:rPr lang="en-US" dirty="0" err="1" smtClean="0"/>
              <a:t>setContentView</a:t>
            </a:r>
            <a:r>
              <a:rPr lang="en-US" dirty="0" smtClean="0"/>
              <a:t>(). This is really important, because before this, the fragment won’t have been </a:t>
            </a:r>
            <a:r>
              <a:rPr lang="en-US" dirty="0" err="1" smtClean="0"/>
              <a:t>created.We’re</a:t>
            </a:r>
            <a:r>
              <a:rPr lang="en-US" dirty="0" smtClean="0"/>
              <a:t> using the code </a:t>
            </a:r>
            <a:r>
              <a:rPr lang="en-US" dirty="0" err="1" smtClean="0"/>
              <a:t>frag.setWorkout</a:t>
            </a:r>
            <a:r>
              <a:rPr lang="en-US" dirty="0" smtClean="0"/>
              <a:t>(1) to tell fragment which workout we want it to display details of. This is the custom method that we created in our fragment. For now, we’re just setting the ID of the workout in the activity’s </a:t>
            </a:r>
            <a:r>
              <a:rPr lang="en-US" dirty="0" err="1" smtClean="0"/>
              <a:t>onCreate</a:t>
            </a:r>
            <a:r>
              <a:rPr lang="en-US" dirty="0" smtClean="0"/>
              <a:t>() method so that we can see some data. Later on, we’ll change it so that the user can select which workout they want to </a:t>
            </a:r>
            <a:r>
              <a:rPr lang="en-US" dirty="0" err="1" smtClean="0"/>
              <a:t>see.The</a:t>
            </a:r>
            <a:r>
              <a:rPr lang="en-US" dirty="0" smtClean="0"/>
              <a:t> next thing we need to do is get the fragment to update its views when the fragment is displayed to the user. But before we can do this, we need to understand the fragment’s lifecycle.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390560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 an activity, a fragment has a number of key lifecycle methods that get called at particular times. It’s important to know what these are and when they get called so your fragment works in just the way you </a:t>
            </a:r>
            <a:r>
              <a:rPr lang="en-US" dirty="0" err="1" smtClean="0"/>
              <a:t>want.Fragments</a:t>
            </a:r>
            <a:r>
              <a:rPr lang="en-US" dirty="0" smtClean="0"/>
              <a:t> are contained within and controlled by activities, so the fragment lifecycle is closely linked to the activity lifecycle. Here’s a reminder of the different states an activity goes through, and on the next page we’ll show you how these relate to the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874106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fragment’s lifecycle is very similar to an activity’s, but it has a few extra steps. This is because it needs to interact with the lifecycle of the activity that contains it. Here are the fragment lifecycle methods, along with where they fit in with the different activity states.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33617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get </a:t>
            </a:r>
            <a:r>
              <a:rPr lang="en-US" dirty="0" err="1" smtClean="0"/>
              <a:t>WorkoutDetailFragment</a:t>
            </a:r>
            <a:r>
              <a:rPr lang="en-US" dirty="0" smtClean="0"/>
              <a:t> to update its views with details of the workout. We need to do this when the activity is started, so we’ll use the fragment’s </a:t>
            </a:r>
            <a:r>
              <a:rPr lang="en-US" dirty="0" err="1" smtClean="0"/>
              <a:t>onStart</a:t>
            </a:r>
            <a:r>
              <a:rPr lang="en-US" dirty="0" smtClean="0"/>
              <a:t>() method. Here’s the code:</a:t>
            </a:r>
          </a:p>
          <a:p>
            <a:r>
              <a:rPr lang="en-US" dirty="0" smtClean="0"/>
              <a:t>As we said on the previous page, fragments are distinct from activities, and therefore don’t have all the methods that an activity does. Fragments don’t include a </a:t>
            </a:r>
            <a:r>
              <a:rPr lang="en-US" dirty="0" err="1" smtClean="0"/>
              <a:t>findViewById</a:t>
            </a:r>
            <a:r>
              <a:rPr lang="en-US" dirty="0" smtClean="0"/>
              <a:t>() method, for instance. To get a reference to a fragment’s views, we first have to get a reference to the fragment’s root view using the </a:t>
            </a:r>
            <a:r>
              <a:rPr lang="en-US" dirty="0" err="1" smtClean="0"/>
              <a:t>getView</a:t>
            </a:r>
            <a:r>
              <a:rPr lang="en-US" dirty="0" smtClean="0"/>
              <a:t>() method, and use that to find its child views. Now that we’ve got the fragment to update its views, let’s take the app for a test drive. You should always call up to the superclass when you implement any fragment lifecycle methods.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816167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run the app, details of a workout appear on the device screen. The app looks the same as if the workout details were displayed within an activity. Because the activity is using a fragment to display details of the workout, we can reuse the fragment in another activity if we want to.</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7940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week looking at Fragments – KEEP YOUR OPINION ABOUT FRAGMENTS TO YOURSELF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You’ve seen how to create apps that work in the same way irrespective of the device they’re running on. But what if you want your app to look and behave differently depending on whether it’s running on a phone or a tablet? In this chapter, we’ll show you how to make your app choose the most appropriate layout for the device screen size. We’ll also introduce you to fragments, a way of creating modular code components that can be reused by different activities.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WHAT HAPPENS WHEN YOU RUN THE APP</a:t>
            </a:r>
          </a:p>
          <a:p>
            <a:pPr fontAlgn="base"/>
            <a:r>
              <a:rPr lang="en-US" sz="1200" b="1" i="0" kern="1200" dirty="0" smtClean="0">
                <a:solidFill>
                  <a:schemeClr val="tx1"/>
                </a:solidFill>
                <a:effectLst/>
                <a:latin typeface="+mn-lt"/>
                <a:ea typeface="+mn-ea"/>
                <a:cs typeface="+mn-cs"/>
              </a:rPr>
              <a:t>When the app is launched, activity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gets created.</a:t>
            </a:r>
            <a:endParaRPr lang="en-US" sz="1200" b="0" i="0" kern="1200" dirty="0" smtClean="0">
              <a:solidFill>
                <a:schemeClr val="tx1"/>
              </a:solidFill>
              <a:effectLst/>
              <a:latin typeface="+mn-lt"/>
              <a:ea typeface="+mn-ea"/>
              <a:cs typeface="+mn-cs"/>
            </a:endParaRPr>
          </a:p>
          <a:p>
            <a:pPr fontAlgn="base"/>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passes the workout ID to </a:t>
            </a:r>
            <a:r>
              <a:rPr lang="en-US" sz="1200" b="1" i="0" kern="1200" dirty="0" err="1" smtClean="0">
                <a:solidFill>
                  <a:schemeClr val="tx1"/>
                </a:solidFill>
                <a:effectLst/>
                <a:latin typeface="+mn-lt"/>
                <a:ea typeface="+mn-ea"/>
                <a:cs typeface="+mn-cs"/>
              </a:rPr>
              <a:t>WorkoutDetailFragment</a:t>
            </a:r>
            <a:r>
              <a:rPr lang="en-US" sz="1200" b="1" i="0" kern="1200" dirty="0" smtClean="0">
                <a:solidFill>
                  <a:schemeClr val="tx1"/>
                </a:solidFill>
                <a:effectLst/>
                <a:latin typeface="+mn-lt"/>
                <a:ea typeface="+mn-ea"/>
                <a:cs typeface="+mn-cs"/>
              </a:rPr>
              <a:t> in its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by calling the fragment’s </a:t>
            </a:r>
            <a:r>
              <a:rPr lang="en-US" sz="1200" b="1" i="0" kern="1200" dirty="0" err="1" smtClean="0">
                <a:solidFill>
                  <a:schemeClr val="tx1"/>
                </a:solidFill>
                <a:effectLst/>
                <a:latin typeface="+mn-lt"/>
                <a:ea typeface="+mn-ea"/>
                <a:cs typeface="+mn-cs"/>
              </a:rPr>
              <a:t>setWorkout</a:t>
            </a:r>
            <a:r>
              <a:rPr lang="en-US" sz="1200" b="1" i="0" kern="1200" dirty="0" smtClean="0">
                <a:solidFill>
                  <a:schemeClr val="tx1"/>
                </a:solidFill>
                <a:effectLst/>
                <a:latin typeface="+mn-lt"/>
                <a:ea typeface="+mn-ea"/>
                <a:cs typeface="+mn-cs"/>
              </a:rPr>
              <a:t>() method.</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The fragment uses the value of the workout ID in its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method to set the values of its views.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44926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So far, we’ve created </a:t>
            </a:r>
            <a:r>
              <a:rPr lang="en-US" sz="1200" i="1" kern="1200" dirty="0" err="1" smtClean="0">
                <a:solidFill>
                  <a:schemeClr val="tx1"/>
                </a:solidFill>
                <a:effectLst/>
                <a:latin typeface="+mn-lt"/>
                <a:ea typeface="+mn-ea"/>
                <a:cs typeface="+mn-cs"/>
              </a:rPr>
              <a:t>MainActivity.java</a:t>
            </a:r>
            <a:r>
              <a:rPr lang="en-US" sz="1200" kern="1200" dirty="0" smtClean="0">
                <a:solidFill>
                  <a:schemeClr val="tx1"/>
                </a:solidFill>
                <a:effectLst/>
                <a:latin typeface="+mn-lt"/>
                <a:ea typeface="+mn-ea"/>
                <a:cs typeface="+mn-cs"/>
              </a:rPr>
              <a:t>, its layout </a:t>
            </a:r>
            <a:r>
              <a:rPr lang="en-US" sz="1200" i="1" kern="1200" dirty="0" err="1" smtClean="0">
                <a:solidFill>
                  <a:schemeClr val="tx1"/>
                </a:solidFill>
                <a:effectLst/>
                <a:latin typeface="+mn-lt"/>
                <a:ea typeface="+mn-ea"/>
                <a:cs typeface="+mn-cs"/>
              </a:rPr>
              <a:t>activity_main</a:t>
            </a:r>
            <a:r>
              <a:rPr lang="en-US" sz="1200" i="1" kern="1200" dirty="0" smtClean="0">
                <a:solidFill>
                  <a:schemeClr val="tx1"/>
                </a:solidFill>
                <a:effectLst/>
                <a:latin typeface="+mn-lt"/>
                <a:ea typeface="+mn-ea"/>
                <a:cs typeface="+mn-cs"/>
              </a:rPr>
              <a:t>. xml</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fragment</a:t>
            </a:r>
            <a:r>
              <a:rPr lang="en-US" sz="1200" i="1" kern="1200" dirty="0" err="1" smtClean="0">
                <a:solidFill>
                  <a:schemeClr val="tx1"/>
                </a:solidFill>
                <a:effectLst/>
                <a:latin typeface="+mn-lt"/>
                <a:ea typeface="+mn-ea"/>
                <a:cs typeface="+mn-cs"/>
              </a:rPr>
              <a:t>WorkoutDetailFragment.java</a:t>
            </a:r>
            <a:r>
              <a:rPr lang="en-US" sz="1200" kern="1200" dirty="0" smtClean="0">
                <a:solidFill>
                  <a:schemeClr val="tx1"/>
                </a:solidFill>
                <a:effectLst/>
                <a:latin typeface="+mn-lt"/>
                <a:ea typeface="+mn-ea"/>
                <a:cs typeface="+mn-cs"/>
              </a:rPr>
              <a:t>, its layout </a:t>
            </a:r>
            <a:r>
              <a:rPr lang="en-US" sz="1200" i="1" kern="1200" dirty="0" err="1" smtClean="0">
                <a:solidFill>
                  <a:schemeClr val="tx1"/>
                </a:solidFill>
                <a:effectLst/>
                <a:latin typeface="+mn-lt"/>
                <a:ea typeface="+mn-ea"/>
                <a:cs typeface="+mn-cs"/>
              </a:rPr>
              <a:t>fragment_workout_detail.xml</a:t>
            </a:r>
            <a:r>
              <a:rPr lang="en-US" sz="1200" kern="1200" dirty="0" smtClean="0">
                <a:solidFill>
                  <a:schemeClr val="tx1"/>
                </a:solidFill>
                <a:effectLst/>
                <a:latin typeface="+mn-lt"/>
                <a:ea typeface="+mn-ea"/>
                <a:cs typeface="+mn-cs"/>
              </a:rPr>
              <a:t>, and the plain old Java class </a:t>
            </a:r>
            <a:r>
              <a:rPr lang="en-US" sz="1200" kern="1200" dirty="0" err="1" smtClean="0">
                <a:solidFill>
                  <a:schemeClr val="tx1"/>
                </a:solidFill>
                <a:effectLst/>
                <a:latin typeface="+mn-lt"/>
                <a:ea typeface="+mn-ea"/>
                <a:cs typeface="+mn-cs"/>
              </a:rPr>
              <a:t>file</a:t>
            </a:r>
            <a:r>
              <a:rPr lang="en-US" sz="1200" i="1" kern="1200" dirty="0" err="1" smtClean="0">
                <a:solidFill>
                  <a:schemeClr val="tx1"/>
                </a:solidFill>
                <a:effectLst/>
                <a:latin typeface="+mn-lt"/>
                <a:ea typeface="+mn-ea"/>
                <a:cs typeface="+mn-cs"/>
              </a:rPr>
              <a:t>Workout.java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uses </a:t>
            </a:r>
            <a:r>
              <a:rPr lang="en-US" sz="1200" kern="1200" dirty="0" err="1" smtClean="0">
                <a:solidFill>
                  <a:schemeClr val="tx1"/>
                </a:solidFill>
                <a:effectLst/>
                <a:latin typeface="+mn-lt"/>
                <a:ea typeface="+mn-ea"/>
                <a:cs typeface="+mn-cs"/>
              </a:rPr>
              <a:t>WorkoutListFragment</a:t>
            </a:r>
            <a:r>
              <a:rPr lang="en-US" sz="1200" kern="1200" dirty="0" smtClean="0">
                <a:solidFill>
                  <a:schemeClr val="tx1"/>
                </a:solidFill>
                <a:effectLst/>
                <a:latin typeface="+mn-lt"/>
                <a:ea typeface="+mn-ea"/>
                <a:cs typeface="+mn-cs"/>
              </a:rPr>
              <a:t> to display details of the workout, and it gets the workout data from the Workout class.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next thing we need to do is create the fragment </a:t>
            </a:r>
            <a:r>
              <a:rPr lang="en-US" dirty="0" err="1" smtClean="0"/>
              <a:t>WorkoutListFragment</a:t>
            </a:r>
            <a:r>
              <a:rPr lang="en-US" sz="1200" b="0" i="0" kern="1200" smtClean="0">
                <a:solidFill>
                  <a:schemeClr val="tx1"/>
                </a:solidFill>
                <a:effectLst/>
                <a:latin typeface="+mn-lt"/>
                <a:ea typeface="+mn-ea"/>
                <a:cs typeface="+mn-cs"/>
              </a:rPr>
              <a:t> to display a list of the workouts.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704107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 </a:t>
            </a:r>
            <a:r>
              <a:rPr lang="en-US" dirty="0" err="1" smtClean="0"/>
              <a:t>WorkoutDetailFragment</a:t>
            </a:r>
            <a:r>
              <a:rPr lang="en-US" dirty="0" smtClean="0"/>
              <a:t> working, we need to create a second fragment that contains a list of the different workouts. We’ll then be able to use the fragments to create different user interfaces for phones and tablets.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835775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list fragment is type of fragment that specializes in working with a list. It has a default layout that contains 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dirty="0" smtClean="0"/>
              <a:t>Just as with a list activity, there are are a couple of major advantages in using a list fragment to display categories of data:</a:t>
            </a:r>
          </a:p>
          <a:p>
            <a:r>
              <a:rPr lang="en-US" dirty="0" smtClean="0"/>
              <a:t>You don’t need to create your own layout. List fragments define their own layout programmatically, so there’s no XML layout for you to create or maintain. The layout the list fragment generates includes a single list view. You access this list view in your activity code using the list fragment’s </a:t>
            </a:r>
            <a:r>
              <a:rPr lang="en-US" dirty="0" err="1" smtClean="0"/>
              <a:t>getListView</a:t>
            </a:r>
            <a:r>
              <a:rPr lang="en-US" dirty="0" smtClean="0"/>
              <a:t>() method. You need this in order to specify what data should be displayed in the list view.</a:t>
            </a:r>
          </a:p>
          <a:p>
            <a:endParaRPr lang="en-US" dirty="0" smtClean="0"/>
          </a:p>
          <a:p>
            <a:r>
              <a:rPr lang="en-US" dirty="0" smtClean="0"/>
              <a:t>You don’t have to implement your own event listener. The </a:t>
            </a:r>
            <a:r>
              <a:rPr lang="en-US" dirty="0" err="1" smtClean="0"/>
              <a:t>ListFragment</a:t>
            </a:r>
            <a:r>
              <a:rPr lang="en-US" dirty="0" smtClean="0"/>
              <a:t> class is registered as a listener on the list view, and listens for when items in the list view are clicked. You use the list fragment’s </a:t>
            </a:r>
            <a:r>
              <a:rPr lang="en-US" dirty="0" err="1" smtClean="0"/>
              <a:t>onListItemClick</a:t>
            </a:r>
            <a:r>
              <a:rPr lang="en-US" dirty="0" smtClean="0"/>
              <a:t>() method to get fragment to respond to clicks. You’ll see this in action later 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204947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add a list fragment to your project in the same way you add a normal fragment. Go to </a:t>
            </a:r>
            <a:r>
              <a:rPr lang="en-US" dirty="0" err="1" smtClean="0"/>
              <a:t>File→New</a:t>
            </a:r>
            <a:r>
              <a:rPr lang="en-US" dirty="0" smtClean="0"/>
              <a:t>...→</a:t>
            </a:r>
            <a:r>
              <a:rPr lang="en-US" dirty="0" err="1" smtClean="0"/>
              <a:t>Fragment→Fragment</a:t>
            </a:r>
            <a:r>
              <a:rPr lang="en-US" dirty="0" smtClean="0"/>
              <a:t> (Blank). Give the fragment a name of “</a:t>
            </a:r>
            <a:r>
              <a:rPr lang="en-US" dirty="0" err="1" smtClean="0"/>
              <a:t>WorkoutListFragment</a:t>
            </a:r>
            <a:r>
              <a:rPr lang="en-US" dirty="0" smtClean="0"/>
              <a:t>”, and then untick the options to create layout XML, and also the options to include fragment factory methods and interface callbacks. List fragments define their own layouts programmatically, so you don’t need Android Studio to create one for you. When you click on the Finish button, Android Studio creates a new list fragment for you in a file called </a:t>
            </a:r>
            <a:r>
              <a:rPr lang="en-US" dirty="0" err="1" smtClean="0"/>
              <a:t>WorkoutListFragment.java</a:t>
            </a:r>
            <a:r>
              <a:rPr lang="en-US" dirty="0" smtClean="0"/>
              <a:t> in the app/</a:t>
            </a:r>
            <a:r>
              <a:rPr lang="en-US" dirty="0" err="1" smtClean="0"/>
              <a:t>src</a:t>
            </a:r>
            <a:r>
              <a:rPr lang="en-US" dirty="0" smtClean="0"/>
              <a:t>/main/java folder.</a:t>
            </a:r>
          </a:p>
          <a:p>
            <a:endParaRPr lang="en-US" dirty="0" smtClean="0"/>
          </a:p>
          <a:p>
            <a:r>
              <a:rPr lang="en-US" dirty="0" smtClean="0"/>
              <a:t>Here’s what the basic code looks like to create a list fragment. As you can see, it’s very similar to that of a normal fragment. Replace the code in </a:t>
            </a:r>
            <a:r>
              <a:rPr lang="en-US" dirty="0" err="1" smtClean="0"/>
              <a:t>WorkoutListFragment</a:t>
            </a:r>
            <a:r>
              <a:rPr lang="en-US" dirty="0" smtClean="0"/>
              <a:t> with the code below:</a:t>
            </a:r>
          </a:p>
          <a:p>
            <a:endParaRPr lang="en-US" dirty="0" smtClean="0"/>
          </a:p>
          <a:p>
            <a:r>
              <a:rPr lang="en-US" dirty="0" smtClean="0"/>
              <a:t>The above code creates a basic list fragment called </a:t>
            </a:r>
            <a:r>
              <a:rPr lang="en-US" dirty="0" err="1" smtClean="0"/>
              <a:t>WorkoutListFragment</a:t>
            </a:r>
            <a:r>
              <a:rPr lang="en-US" dirty="0" smtClean="0"/>
              <a:t>. As it’s a list fragment, it needs to extend the </a:t>
            </a:r>
            <a:r>
              <a:rPr lang="en-US" dirty="0" err="1" smtClean="0"/>
              <a:t>ListFragment</a:t>
            </a:r>
            <a:r>
              <a:rPr lang="en-US" dirty="0" smtClean="0"/>
              <a:t> class rather than Fragment.</a:t>
            </a:r>
          </a:p>
          <a:p>
            <a:endParaRPr lang="en-US" dirty="0" smtClean="0"/>
          </a:p>
          <a:p>
            <a:r>
              <a:rPr lang="en-US" dirty="0" smtClean="0"/>
              <a:t>The </a:t>
            </a:r>
            <a:r>
              <a:rPr lang="en-US" dirty="0" err="1" smtClean="0"/>
              <a:t>onCreateView</a:t>
            </a:r>
            <a:r>
              <a:rPr lang="en-US" dirty="0" smtClean="0"/>
              <a:t>() method is optional. The </a:t>
            </a:r>
            <a:r>
              <a:rPr lang="en-US" dirty="0" err="1" smtClean="0"/>
              <a:t>onCreateView</a:t>
            </a:r>
            <a:r>
              <a:rPr lang="en-US" dirty="0" smtClean="0"/>
              <a:t>() method gets called when the fragment’s view gets created. We’re including it in our code as we want to populate the fragment’s list view with data as soon as it gets created. If you don’t need your code to do anything at this point, you don’t need to include the </a:t>
            </a:r>
            <a:r>
              <a:rPr lang="en-US" dirty="0" err="1" smtClean="0"/>
              <a:t>method.Let’s</a:t>
            </a:r>
            <a:r>
              <a:rPr lang="en-US" dirty="0" smtClean="0"/>
              <a:t> see how to add data to the list view.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55364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in Chapter 6, you can connect data to a list view using an adapter. This is still the case when your list view is in a fragment; </a:t>
            </a:r>
            <a:r>
              <a:rPr lang="en-US" dirty="0" err="1" smtClean="0"/>
              <a:t>ListView</a:t>
            </a:r>
            <a:r>
              <a:rPr lang="en-US" dirty="0" smtClean="0"/>
              <a:t> is a subclass of the </a:t>
            </a:r>
            <a:r>
              <a:rPr lang="en-US" dirty="0" err="1" smtClean="0"/>
              <a:t>AdapterView</a:t>
            </a:r>
            <a:r>
              <a:rPr lang="en-US" dirty="0" smtClean="0"/>
              <a:t> class, and it’s this class that allows a view to work with </a:t>
            </a:r>
            <a:r>
              <a:rPr lang="en-US" dirty="0" err="1" smtClean="0"/>
              <a:t>adapters.We</a:t>
            </a:r>
            <a:r>
              <a:rPr lang="en-US" dirty="0" smtClean="0"/>
              <a:t> want to supply the list view in </a:t>
            </a:r>
            <a:r>
              <a:rPr lang="en-US" dirty="0" err="1" smtClean="0"/>
              <a:t>WorkoutListFragment</a:t>
            </a:r>
            <a:r>
              <a:rPr lang="en-US" dirty="0" smtClean="0"/>
              <a:t> with an array of workout names, so we’ll use an array adapter to bind the array to the list view.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254972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 already seen, to create an array adapter that works with a list view, you use</a:t>
            </a:r>
            <a:r>
              <a:rPr lang="en-US" baseline="0" dirty="0" smtClean="0"/>
              <a:t> </a:t>
            </a:r>
            <a:r>
              <a:rPr lang="is-IS" baseline="0" dirty="0" smtClean="0"/>
              <a:t>….. </a:t>
            </a:r>
            <a:r>
              <a:rPr lang="en-US" dirty="0" smtClean="0"/>
              <a:t>where </a:t>
            </a:r>
            <a:r>
              <a:rPr lang="en-US" dirty="0" err="1" smtClean="0"/>
              <a:t>DataType</a:t>
            </a:r>
            <a:r>
              <a:rPr lang="en-US" dirty="0" smtClean="0"/>
              <a:t> is the type of data, array is the array and context is the current context. When we used this in an activity, we could use this to get the current context. We could do this because an activity is a type of context—the Activity class is a subclass of the Context class.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543847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Fragment class </a:t>
            </a:r>
            <a:r>
              <a:rPr lang="en-US" sz="1200" i="1" kern="1200" dirty="0" smtClean="0">
                <a:solidFill>
                  <a:schemeClr val="tx1"/>
                </a:solidFill>
                <a:effectLst/>
                <a:latin typeface="+mn-lt"/>
                <a:ea typeface="+mn-ea"/>
                <a:cs typeface="+mn-cs"/>
              </a:rPr>
              <a:t>isn’t</a:t>
            </a:r>
            <a:r>
              <a:rPr lang="en-US" sz="1200" kern="1200" dirty="0" smtClean="0">
                <a:solidFill>
                  <a:schemeClr val="tx1"/>
                </a:solidFill>
                <a:effectLst/>
                <a:latin typeface="+mn-lt"/>
                <a:ea typeface="+mn-ea"/>
                <a:cs typeface="+mn-cs"/>
              </a:rPr>
              <a:t> a subclass of the Context class, so using this won’t work. Instead, you need to get the current context in some other way. If you’re using the adapter in the fragment’s </a:t>
            </a:r>
            <a:r>
              <a:rPr lang="en-US" sz="1200" kern="1200" dirty="0" err="1" smtClean="0">
                <a:solidFill>
                  <a:schemeClr val="tx1"/>
                </a:solidFill>
                <a:effectLst/>
                <a:latin typeface="+mn-lt"/>
                <a:ea typeface="+mn-ea"/>
                <a:cs typeface="+mn-cs"/>
              </a:rPr>
              <a:t>onCreateView</a:t>
            </a:r>
            <a:r>
              <a:rPr lang="en-US" sz="1200" kern="1200" dirty="0" smtClean="0">
                <a:solidFill>
                  <a:schemeClr val="tx1"/>
                </a:solidFill>
                <a:effectLst/>
                <a:latin typeface="+mn-lt"/>
                <a:ea typeface="+mn-ea"/>
                <a:cs typeface="+mn-cs"/>
              </a:rPr>
              <a:t>() method as we are here, you can use the </a:t>
            </a:r>
            <a:r>
              <a:rPr lang="en-US" sz="1200" kern="1200" dirty="0" err="1" smtClean="0">
                <a:solidFill>
                  <a:schemeClr val="tx1"/>
                </a:solidFill>
                <a:effectLst/>
                <a:latin typeface="+mn-lt"/>
                <a:ea typeface="+mn-ea"/>
                <a:cs typeface="+mn-cs"/>
              </a:rPr>
              <a:t>LayoutInflator</a:t>
            </a:r>
            <a:r>
              <a:rPr lang="en-US" sz="1200" kern="1200" dirty="0" smtClean="0">
                <a:solidFill>
                  <a:schemeClr val="tx1"/>
                </a:solidFill>
                <a:effectLst/>
                <a:latin typeface="+mn-lt"/>
                <a:ea typeface="+mn-ea"/>
                <a:cs typeface="+mn-cs"/>
              </a:rPr>
              <a:t> object’s </a:t>
            </a:r>
            <a:r>
              <a:rPr lang="en-US" sz="1200" kern="1200" dirty="0" err="1" smtClean="0">
                <a:solidFill>
                  <a:schemeClr val="tx1"/>
                </a:solidFill>
                <a:effectLst/>
                <a:latin typeface="+mn-lt"/>
                <a:ea typeface="+mn-ea"/>
                <a:cs typeface="+mn-cs"/>
              </a:rPr>
              <a:t>getContext</a:t>
            </a:r>
            <a:r>
              <a:rPr lang="en-US" sz="1200" kern="1200" dirty="0" smtClean="0">
                <a:solidFill>
                  <a:schemeClr val="tx1"/>
                </a:solidFill>
                <a:effectLst/>
                <a:latin typeface="+mn-lt"/>
                <a:ea typeface="+mn-ea"/>
                <a:cs typeface="+mn-cs"/>
              </a:rPr>
              <a:t>() method to get the context instead:</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Once you’ve created the adapter, you bind it to 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using the fragment’s </a:t>
            </a:r>
            <a:r>
              <a:rPr lang="en-US" sz="1200" kern="1200" dirty="0" err="1" smtClean="0">
                <a:solidFill>
                  <a:schemeClr val="tx1"/>
                </a:solidFill>
                <a:effectLst/>
                <a:latin typeface="+mn-lt"/>
                <a:ea typeface="+mn-ea"/>
                <a:cs typeface="+mn-cs"/>
              </a:rPr>
              <a:t>setListAdapter</a:t>
            </a:r>
            <a:r>
              <a:rPr lang="en-US" sz="1200" kern="1200" dirty="0" smtClean="0">
                <a:solidFill>
                  <a:schemeClr val="tx1"/>
                </a:solidFill>
                <a:effectLst/>
                <a:latin typeface="+mn-lt"/>
                <a:ea typeface="+mn-ea"/>
                <a:cs typeface="+mn-cs"/>
              </a:rPr>
              <a:t>() method:</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Let’s use an array adapter to populate the list view in our fragment with a list of workouts.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456676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updated our </a:t>
            </a:r>
            <a:r>
              <a:rPr lang="en-US" dirty="0" err="1" smtClean="0"/>
              <a:t>WorkoutListFragment.java</a:t>
            </a:r>
            <a:r>
              <a:rPr lang="en-US" dirty="0" smtClean="0"/>
              <a:t> code so that it populates the list view with the names of the workouts. Apply the changes to your code, then save your changes: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935295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Display </a:t>
            </a:r>
            <a:r>
              <a:rPr lang="en-US" sz="1200" b="1" i="0" kern="1200" dirty="0" err="1" smtClean="0">
                <a:solidFill>
                  <a:schemeClr val="tx1"/>
                </a:solidFill>
                <a:effectLst/>
                <a:latin typeface="+mn-lt"/>
                <a:ea typeface="+mn-ea"/>
                <a:cs typeface="+mn-cs"/>
              </a:rPr>
              <a:t>WorkoutListFragment</a:t>
            </a:r>
            <a:r>
              <a:rPr lang="en-US" sz="1200" b="1" i="0" kern="1200" dirty="0" smtClean="0">
                <a:solidFill>
                  <a:schemeClr val="tx1"/>
                </a:solidFill>
                <a:effectLst/>
                <a:latin typeface="+mn-lt"/>
                <a:ea typeface="+mn-ea"/>
                <a:cs typeface="+mn-cs"/>
              </a:rPr>
              <a:t> in the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layout</a:t>
            </a:r>
          </a:p>
          <a:p>
            <a:pPr fontAlgn="base"/>
            <a:r>
              <a:rPr lang="en-US" sz="1200" kern="1200" dirty="0" smtClean="0">
                <a:solidFill>
                  <a:schemeClr val="tx1"/>
                </a:solidFill>
                <a:effectLst/>
                <a:latin typeface="+mn-lt"/>
                <a:ea typeface="+mn-ea"/>
                <a:cs typeface="+mn-cs"/>
              </a:rPr>
              <a:t>We’re going to add our new </a:t>
            </a:r>
            <a:r>
              <a:rPr lang="en-US" sz="1200" kern="1200" dirty="0" err="1" smtClean="0">
                <a:solidFill>
                  <a:schemeClr val="tx1"/>
                </a:solidFill>
                <a:effectLst/>
                <a:latin typeface="+mn-lt"/>
                <a:ea typeface="+mn-ea"/>
                <a:cs typeface="+mn-cs"/>
              </a:rPr>
              <a:t>WorkoutListFragment</a:t>
            </a:r>
            <a:r>
              <a:rPr lang="en-US" sz="1200" kern="1200" dirty="0" smtClean="0">
                <a:solidFill>
                  <a:schemeClr val="tx1"/>
                </a:solidFill>
                <a:effectLst/>
                <a:latin typeface="+mn-lt"/>
                <a:ea typeface="+mn-ea"/>
                <a:cs typeface="+mn-cs"/>
              </a:rPr>
              <a:t> to our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layout so that it appears to the left of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Displaying fragments side by side in this manner is a common way of designing apps to work on tablets.</a:t>
            </a:r>
          </a:p>
          <a:p>
            <a:pPr fontAlgn="base"/>
            <a:r>
              <a:rPr lang="en-US" sz="1200" kern="1200" dirty="0" smtClean="0">
                <a:solidFill>
                  <a:schemeClr val="tx1"/>
                </a:solidFill>
                <a:effectLst/>
                <a:latin typeface="+mn-lt"/>
                <a:ea typeface="+mn-ea"/>
                <a:cs typeface="+mn-cs"/>
              </a:rPr>
              <a:t>To do this, we’ll use a linear layout with a horizontal orientation. We’ll use layout weights to control how much horizontal space each fragment should take up.</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0485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Take a look at this image of an app on a phone. It displays a list of workouts, and when you click on one, you are shown the details of that workout.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851217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927137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we run the app, a list of the workouts appears in a list on the left of the screen, and details of a single workout appears on the right. We hardcoded which workout should appear in </a:t>
            </a:r>
            <a:r>
              <a:rPr lang="en-US" sz="1200" kern="1200" dirty="0" err="1" smtClean="0">
                <a:solidFill>
                  <a:schemeClr val="tx1"/>
                </a:solidFill>
                <a:effectLst/>
                <a:latin typeface="+mn-lt"/>
                <a:ea typeface="+mn-ea"/>
                <a:cs typeface="+mn-cs"/>
              </a:rPr>
              <a:t>our</a:t>
            </a:r>
            <a:r>
              <a:rPr lang="en-US" sz="1200" i="1" kern="1200" dirty="0" err="1" smtClean="0">
                <a:solidFill>
                  <a:schemeClr val="tx1"/>
                </a:solidFill>
                <a:effectLst/>
                <a:latin typeface="+mn-lt"/>
                <a:ea typeface="+mn-ea"/>
                <a:cs typeface="+mn-cs"/>
              </a:rPr>
              <a:t>MainActivity.java</a:t>
            </a:r>
            <a:r>
              <a:rPr lang="en-US" sz="1200" kern="1200" dirty="0" smtClean="0">
                <a:solidFill>
                  <a:schemeClr val="tx1"/>
                </a:solidFill>
                <a:effectLst/>
                <a:latin typeface="+mn-lt"/>
                <a:ea typeface="+mn-ea"/>
                <a:cs typeface="+mn-cs"/>
              </a:rPr>
              <a:t> code, so no matter which workout the user clicks on, details of the Core Agony workout will be displayed.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706099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Here’s a reminder of where we’ve got to with our app. As you can see, we’ve now created all the components our app needs:</a:t>
            </a:r>
          </a:p>
          <a:p>
            <a:pPr fontAlgn="base"/>
            <a:endParaRPr lang="en-US" dirty="0" smtClean="0"/>
          </a:p>
          <a:p>
            <a:r>
              <a:rPr lang="en-US" dirty="0" smtClean="0"/>
              <a:t>We’re not finished coding these components though. Instead of displaying details of a hardcoded workout in </a:t>
            </a:r>
            <a:r>
              <a:rPr lang="en-US" dirty="0" err="1" smtClean="0"/>
              <a:t>WorkoutDetailFragment</a:t>
            </a:r>
            <a:r>
              <a:rPr lang="en-US" dirty="0" smtClean="0"/>
              <a:t>, we need to get it to display details of the workout the user clicks on in </a:t>
            </a:r>
            <a:r>
              <a:rPr lang="en-US" dirty="0" err="1" smtClean="0"/>
              <a:t>WorkoutListFragment</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885251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objects that need to talk to each other—the fragment and the activity—and we want them to talk without one side knowing too much about the other. So we don</a:t>
            </a:r>
            <a:r>
              <a:rPr lang="uk-UA" dirty="0" smtClean="0"/>
              <a:t>’</a:t>
            </a:r>
            <a:r>
              <a:rPr lang="en-US" dirty="0" smtClean="0"/>
              <a:t>t</a:t>
            </a:r>
            <a:r>
              <a:rPr lang="en-US" baseline="0" dirty="0" smtClean="0"/>
              <a:t> have to duplicate the code for each fragment. </a:t>
            </a:r>
            <a:r>
              <a:rPr lang="en-US" dirty="0" smtClean="0"/>
              <a:t>The way we do that in Java is with an interface. When we define an interface, we’re saying what the minimum requirements are for one object to talk usefully to another. It means that we’ll be able to get the fragment to talk to any kind of activity, so long as that activity implements the </a:t>
            </a:r>
            <a:r>
              <a:rPr lang="en-US" dirty="0" err="1" smtClean="0"/>
              <a:t>interface.We’re</a:t>
            </a:r>
            <a:r>
              <a:rPr lang="en-US" dirty="0" smtClean="0"/>
              <a:t> going to create an interface called </a:t>
            </a:r>
            <a:r>
              <a:rPr lang="en-US" dirty="0" err="1" smtClean="0"/>
              <a:t>WorkoutListListener</a:t>
            </a:r>
            <a:r>
              <a:rPr lang="en-US" dirty="0" smtClean="0"/>
              <a:t>, that looks like this:</a:t>
            </a:r>
          </a:p>
          <a:p>
            <a:endParaRPr lang="en-US" dirty="0" smtClean="0"/>
          </a:p>
          <a:p>
            <a:r>
              <a:rPr lang="en-US" dirty="0" smtClean="0"/>
              <a:t>So long as an activity implements this interface, we’ll be able to tell it that an item on the list fragment has been clicked. This is what will happen at </a:t>
            </a:r>
            <a:r>
              <a:rPr lang="en-US" dirty="0" err="1" smtClean="0"/>
              <a:t>runtime:The</a:t>
            </a:r>
            <a:r>
              <a:rPr lang="en-US" dirty="0" smtClean="0"/>
              <a:t> </a:t>
            </a:r>
            <a:r>
              <a:rPr lang="en-US" dirty="0" err="1" smtClean="0"/>
              <a:t>WorkoutListListener</a:t>
            </a:r>
            <a:r>
              <a:rPr lang="en-US" dirty="0" smtClean="0"/>
              <a:t> will tell the fragment that it wants to </a:t>
            </a:r>
            <a:r>
              <a:rPr lang="en-US" dirty="0" err="1" smtClean="0"/>
              <a:t>listen.A</a:t>
            </a:r>
            <a:r>
              <a:rPr lang="en-US" dirty="0" smtClean="0"/>
              <a:t> user will click on a workout in the </a:t>
            </a:r>
            <a:r>
              <a:rPr lang="en-US" dirty="0" err="1" smtClean="0"/>
              <a:t>list.The</a:t>
            </a:r>
            <a:r>
              <a:rPr lang="en-US" dirty="0" smtClean="0"/>
              <a:t> </a:t>
            </a:r>
            <a:r>
              <a:rPr lang="en-US" dirty="0" err="1" smtClean="0"/>
              <a:t>onListItemClicked</a:t>
            </a:r>
            <a:r>
              <a:rPr lang="en-US" dirty="0" smtClean="0"/>
              <a:t>() method in the list-fragment will be </a:t>
            </a:r>
            <a:r>
              <a:rPr lang="en-US" dirty="0" err="1" smtClean="0"/>
              <a:t>called.That</a:t>
            </a:r>
            <a:r>
              <a:rPr lang="en-US" dirty="0" smtClean="0"/>
              <a:t> method will then call the </a:t>
            </a:r>
            <a:r>
              <a:rPr lang="en-US" dirty="0" err="1" smtClean="0"/>
              <a:t>WorkoutListListener’s</a:t>
            </a:r>
            <a:r>
              <a:rPr lang="en-US" dirty="0" smtClean="0"/>
              <a:t> </a:t>
            </a:r>
            <a:r>
              <a:rPr lang="en-US" dirty="0" err="1" smtClean="0"/>
              <a:t>itemClicked</a:t>
            </a:r>
            <a:r>
              <a:rPr lang="en-US" dirty="0" smtClean="0"/>
              <a:t>() method with the ID of the workout that was clicked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039965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will the activity tell the fragment that it’s ready to receive updates about what item’s been clicked? If you look back at the fragment lifecycle, you’ll see that when the fragment is attached to the activity, the fragment’s </a:t>
            </a:r>
            <a:r>
              <a:rPr lang="en-US" dirty="0" err="1" smtClean="0"/>
              <a:t>onAttach</a:t>
            </a:r>
            <a:r>
              <a:rPr lang="en-US" dirty="0" smtClean="0"/>
              <a:t>() method is called with the value of the activity:</a:t>
            </a:r>
          </a:p>
          <a:p>
            <a:r>
              <a:rPr lang="en-US" dirty="0" smtClean="0"/>
              <a:t>We can use this method to register the activity with the fragment.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997482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updated our </a:t>
            </a:r>
            <a:r>
              <a:rPr lang="en-US" dirty="0" err="1" smtClean="0"/>
              <a:t>WorkoutListFragment.java</a:t>
            </a:r>
            <a:r>
              <a:rPr lang="en-US" dirty="0" smtClean="0"/>
              <a:t> code to add a listener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463433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Now we need to make </a:t>
            </a:r>
            <a:r>
              <a:rPr lang="en-US" sz="1200" i="1" kern="1200" dirty="0" err="1" smtClean="0">
                <a:solidFill>
                  <a:schemeClr val="tx1"/>
                </a:solidFill>
                <a:effectLst/>
                <a:latin typeface="+mn-lt"/>
                <a:ea typeface="+mn-ea"/>
                <a:cs typeface="+mn-cs"/>
              </a:rPr>
              <a:t>MainActivity.java</a:t>
            </a:r>
            <a:r>
              <a:rPr lang="en-US" sz="1200" kern="1200" dirty="0" smtClean="0">
                <a:solidFill>
                  <a:schemeClr val="tx1"/>
                </a:solidFill>
                <a:effectLst/>
                <a:latin typeface="+mn-lt"/>
                <a:ea typeface="+mn-ea"/>
                <a:cs typeface="+mn-cs"/>
              </a:rPr>
              <a:t> implement the </a:t>
            </a:r>
            <a:r>
              <a:rPr lang="en-US" sz="1200" kern="1200" dirty="0" err="1" smtClean="0">
                <a:solidFill>
                  <a:schemeClr val="tx1"/>
                </a:solidFill>
                <a:effectLst/>
                <a:latin typeface="+mn-lt"/>
                <a:ea typeface="+mn-ea"/>
                <a:cs typeface="+mn-cs"/>
              </a:rPr>
              <a:t>WorkoutListListener</a:t>
            </a:r>
            <a:r>
              <a:rPr lang="en-US" sz="1200" kern="1200" dirty="0" smtClean="0">
                <a:solidFill>
                  <a:schemeClr val="tx1"/>
                </a:solidFill>
                <a:effectLst/>
                <a:latin typeface="+mn-lt"/>
                <a:ea typeface="+mn-ea"/>
                <a:cs typeface="+mn-cs"/>
              </a:rPr>
              <a:t> interface we just created.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When an item is clicked in the fragment, the </a:t>
            </a:r>
            <a:r>
              <a:rPr lang="en-US" sz="1200" kern="1200" dirty="0" err="1" smtClean="0">
                <a:solidFill>
                  <a:schemeClr val="tx1"/>
                </a:solidFill>
                <a:effectLst/>
                <a:latin typeface="+mn-lt"/>
                <a:ea typeface="+mn-ea"/>
                <a:cs typeface="+mn-cs"/>
              </a:rPr>
              <a:t>itemClicked</a:t>
            </a:r>
            <a:r>
              <a:rPr lang="en-US" sz="1200" kern="1200" dirty="0" smtClean="0">
                <a:solidFill>
                  <a:schemeClr val="tx1"/>
                </a:solidFill>
                <a:effectLst/>
                <a:latin typeface="+mn-lt"/>
                <a:ea typeface="+mn-ea"/>
                <a:cs typeface="+mn-cs"/>
              </a:rPr>
              <a:t>() method in the activity will be called. We can put code in this method to show the details of the workout that’s just been selected.</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232269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also want fragments to work with the back button</a:t>
            </a:r>
          </a:p>
          <a:p>
            <a:r>
              <a:rPr lang="en-US" dirty="0" smtClean="0"/>
              <a:t>In every app we’ve built so far, the back button has returned the user to the previous activity. Now that we’re using fragments, we need to understand what happens when you click the back button.</a:t>
            </a:r>
          </a:p>
          <a:p>
            <a:pPr fontAlgn="base"/>
            <a:r>
              <a:rPr lang="en-US" sz="1200" kern="1200" dirty="0" smtClean="0">
                <a:solidFill>
                  <a:schemeClr val="tx1"/>
                </a:solidFill>
                <a:effectLst/>
                <a:latin typeface="+mn-lt"/>
                <a:ea typeface="+mn-ea"/>
                <a:cs typeface="+mn-cs"/>
              </a:rPr>
              <a:t>Suppose a user clicks on one workout, then a second workout. When they click on the back button, they’re going to expect to be returned back to the first workout they chose.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2094536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back stack is the list of places that you’ve visited on the device. Each place is a transaction on the back stack.</a:t>
            </a:r>
          </a:p>
          <a:p>
            <a:r>
              <a:rPr lang="en-US" dirty="0" smtClean="0"/>
              <a:t>So when you go to a new activity, a transaction to do that is recorded on the back stack. If ever you press the back button, that transaction is reversed, and you’re returned to the activity you were at before.</a:t>
            </a:r>
          </a:p>
          <a:p>
            <a:r>
              <a:rPr lang="en-US" dirty="0" smtClean="0"/>
              <a:t>But back stack transactions don’t have to be activities. They can just be changes to the fragments on the screen:</a:t>
            </a:r>
          </a:p>
          <a:p>
            <a:r>
              <a:rPr lang="en-US" dirty="0" smtClean="0"/>
              <a:t>That means that fragment changes can be undone with the back button, just like activity changes can.</a:t>
            </a:r>
          </a:p>
          <a:p>
            <a:pPr fontAlgn="base"/>
            <a:r>
              <a:rPr lang="en-US" sz="1200" kern="1200" dirty="0" smtClean="0">
                <a:solidFill>
                  <a:schemeClr val="tx1"/>
                </a:solidFill>
                <a:effectLst/>
                <a:latin typeface="+mn-lt"/>
                <a:ea typeface="+mn-ea"/>
                <a:cs typeface="+mn-cs"/>
              </a:rPr>
              <a:t>Instead of updating the views in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we will replace it with a new instance of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set up to display details of the next workout that’s been selected. That way, we can store the fragment replacement inside a back stack transaction, and the user will be unable to undo the change by hitting the back button. But how do we replace one fragment with another?</a:t>
            </a:r>
          </a:p>
          <a:p>
            <a:pPr fontAlgn="base"/>
            <a:r>
              <a:rPr lang="en-US" sz="1200" kern="1200" dirty="0" smtClean="0">
                <a:solidFill>
                  <a:schemeClr val="tx1"/>
                </a:solidFill>
                <a:effectLst/>
                <a:latin typeface="+mn-lt"/>
                <a:ea typeface="+mn-ea"/>
                <a:cs typeface="+mn-cs"/>
              </a:rPr>
              <a:t>We’ll need to begin by making a change in the </a:t>
            </a:r>
            <a:r>
              <a:rPr lang="en-US" sz="1200" i="1" kern="1200" dirty="0" err="1" smtClean="0">
                <a:solidFill>
                  <a:schemeClr val="tx1"/>
                </a:solidFill>
                <a:effectLst/>
                <a:latin typeface="+mn-lt"/>
                <a:ea typeface="+mn-ea"/>
                <a:cs typeface="+mn-cs"/>
              </a:rPr>
              <a:t>activity_main.xml</a:t>
            </a:r>
            <a:r>
              <a:rPr lang="en-US" sz="1200" kern="1200" dirty="0" smtClean="0">
                <a:solidFill>
                  <a:schemeClr val="tx1"/>
                </a:solidFill>
                <a:effectLst/>
                <a:latin typeface="+mn-lt"/>
                <a:ea typeface="+mn-ea"/>
                <a:cs typeface="+mn-cs"/>
              </a:rPr>
              <a:t> layout file. Instead of inserting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directly, we’ll use a </a:t>
            </a:r>
            <a:r>
              <a:rPr lang="en-US" sz="1200" b="1" i="0" kern="1200" dirty="0" smtClean="0">
                <a:solidFill>
                  <a:schemeClr val="tx1"/>
                </a:solidFill>
                <a:effectLst/>
                <a:latin typeface="+mn-lt"/>
                <a:ea typeface="+mn-ea"/>
                <a:cs typeface="+mn-cs"/>
              </a:rPr>
              <a:t>frame layout</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Add a fragment to an activity using &lt;fragment&gt; if you don’t need it to respond to changes in the user interface. Otherwise, use a &lt;</a:t>
            </a:r>
            <a:r>
              <a:rPr lang="en-US" sz="1200" b="1" i="0" kern="1200" dirty="0" err="1" smtClean="0">
                <a:solidFill>
                  <a:schemeClr val="tx1"/>
                </a:solidFill>
                <a:effectLst/>
                <a:latin typeface="+mn-lt"/>
                <a:ea typeface="+mn-ea"/>
                <a:cs typeface="+mn-cs"/>
              </a:rPr>
              <a:t>FrameLayout</a:t>
            </a:r>
            <a:r>
              <a:rPr lang="en-US" sz="1200" b="1" i="0" kern="1200" dirty="0" smtClean="0">
                <a:solidFill>
                  <a:schemeClr val="tx1"/>
                </a:solidFill>
                <a:effectLst/>
                <a:latin typeface="+mn-lt"/>
                <a:ea typeface="+mn-ea"/>
                <a:cs typeface="+mn-cs"/>
              </a:rPr>
              <a:t>&gt;.</a:t>
            </a:r>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frame layout is a type of view group that’s used to block out an area on the screen. You define it using the &lt;</a:t>
            </a:r>
            <a:r>
              <a:rPr lang="en-US" sz="1200" kern="1200" dirty="0" err="1" smtClean="0">
                <a:solidFill>
                  <a:schemeClr val="tx1"/>
                </a:solidFill>
                <a:effectLst/>
                <a:latin typeface="+mn-lt"/>
                <a:ea typeface="+mn-ea"/>
                <a:cs typeface="+mn-cs"/>
              </a:rPr>
              <a:t>FrameLayout</a:t>
            </a:r>
            <a:r>
              <a:rPr lang="en-US" sz="1200" kern="1200" dirty="0" smtClean="0">
                <a:solidFill>
                  <a:schemeClr val="tx1"/>
                </a:solidFill>
                <a:effectLst/>
                <a:latin typeface="+mn-lt"/>
                <a:ea typeface="+mn-ea"/>
                <a:cs typeface="+mn-cs"/>
              </a:rPr>
              <a:t>&gt; element. You use it to display single items—in our case, a fragment. We’ll put our fragment in a frame layout so that we can control its contents programmatically. Whenever an item in the </a:t>
            </a:r>
            <a:r>
              <a:rPr lang="en-US" sz="1200" kern="1200" dirty="0" err="1" smtClean="0">
                <a:solidFill>
                  <a:schemeClr val="tx1"/>
                </a:solidFill>
                <a:effectLst/>
                <a:latin typeface="+mn-lt"/>
                <a:ea typeface="+mn-ea"/>
                <a:cs typeface="+mn-cs"/>
              </a:rPr>
              <a:t>WorkoutListFragment</a:t>
            </a:r>
            <a:r>
              <a:rPr lang="en-US" sz="1200" kern="1200" dirty="0" smtClean="0">
                <a:solidFill>
                  <a:schemeClr val="tx1"/>
                </a:solidFill>
                <a:effectLst/>
                <a:latin typeface="+mn-lt"/>
                <a:ea typeface="+mn-ea"/>
                <a:cs typeface="+mn-cs"/>
              </a:rPr>
              <a:t> list view gets clicked, we’ll replace the contents of the frame layout with a new instance of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that displays details of the correct workout: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2058701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replace the fragment at runtime inside a fragment transaction. A fragment transaction is a set of changes you want to apply relating to the fragment, all at the same </a:t>
            </a:r>
            <a:r>
              <a:rPr lang="en-US" dirty="0" err="1" smtClean="0"/>
              <a:t>time.To</a:t>
            </a:r>
            <a:r>
              <a:rPr lang="en-US" dirty="0" smtClean="0"/>
              <a:t> create a fragment transaction, you start by getting a </a:t>
            </a:r>
            <a:r>
              <a:rPr lang="en-US" dirty="0" err="1" smtClean="0"/>
              <a:t>FragmentTransaction</a:t>
            </a:r>
            <a:r>
              <a:rPr lang="en-US" dirty="0" smtClean="0"/>
              <a:t> from the fragment manager:</a:t>
            </a:r>
          </a:p>
          <a:p>
            <a:endParaRPr lang="en-US" dirty="0" smtClean="0"/>
          </a:p>
          <a:p>
            <a:pPr fontAlgn="base"/>
            <a:r>
              <a:rPr lang="en-US" sz="1200" kern="1200" dirty="0" smtClean="0">
                <a:solidFill>
                  <a:schemeClr val="tx1"/>
                </a:solidFill>
                <a:effectLst/>
                <a:latin typeface="+mn-lt"/>
                <a:ea typeface="+mn-ea"/>
                <a:cs typeface="+mn-cs"/>
              </a:rPr>
              <a:t>You then specify all the actions you want to group together in the transaction. In our case, we want to replace the fragment in the frame layout, and we do this using the fragment’s replace() method:</a:t>
            </a:r>
          </a:p>
          <a:p>
            <a:pPr fontAlgn="base"/>
            <a:r>
              <a:rPr lang="en-US" sz="1200" kern="1200" dirty="0" smtClean="0">
                <a:solidFill>
                  <a:schemeClr val="tx1"/>
                </a:solidFill>
                <a:effectLst/>
                <a:latin typeface="+mn-lt"/>
                <a:ea typeface="+mn-ea"/>
                <a:cs typeface="+mn-cs"/>
              </a:rPr>
              <a:t>where </a:t>
            </a:r>
            <a:r>
              <a:rPr lang="en-US" sz="1200" kern="1200" dirty="0" err="1" smtClean="0">
                <a:solidFill>
                  <a:schemeClr val="tx1"/>
                </a:solidFill>
                <a:effectLst/>
                <a:latin typeface="+mn-lt"/>
                <a:ea typeface="+mn-ea"/>
                <a:cs typeface="+mn-cs"/>
              </a:rPr>
              <a:t>R.id.fragment_container</a:t>
            </a:r>
            <a:r>
              <a:rPr lang="en-US" sz="1200" kern="1200" dirty="0" smtClean="0">
                <a:solidFill>
                  <a:schemeClr val="tx1"/>
                </a:solidFill>
                <a:effectLst/>
                <a:latin typeface="+mn-lt"/>
                <a:ea typeface="+mn-ea"/>
                <a:cs typeface="+mn-cs"/>
              </a:rPr>
              <a:t> is the ID of the container containing the fragment. You may also add a fragment to a container using the add() method, or remove a fragment using </a:t>
            </a:r>
            <a:r>
              <a:rPr lang="en-US" sz="1200" kern="1200" dirty="0" err="1" smtClean="0">
                <a:solidFill>
                  <a:schemeClr val="tx1"/>
                </a:solidFill>
                <a:effectLst/>
                <a:latin typeface="+mn-lt"/>
                <a:ea typeface="+mn-ea"/>
                <a:cs typeface="+mn-cs"/>
              </a:rPr>
              <a:t>theremove</a:t>
            </a:r>
            <a:r>
              <a:rPr lang="en-US" sz="120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765899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 larger device, like a tablet, you have a lot more screen space available. It would be good if all the information appeared on the same screen. On the tablet, the list of workouts only goes part-way across the screen, and when you click on an item, the details appear on the right.</a:t>
            </a:r>
          </a:p>
          <a:p>
            <a:r>
              <a:rPr lang="en-US" dirty="0" smtClean="0"/>
              <a:t>To make the phone and tablet user interfaces look different from each other, we can use separate layouts for large devices and small devices.</a:t>
            </a:r>
          </a:p>
          <a:p>
            <a:r>
              <a:rPr lang="en-US" dirty="0" smtClean="0"/>
              <a:t>It’s not enough to simply have different layouts for different devices. You also need different Java code to run alongside the layouts so that the app can behave differently depending on the device. In our Workout app, for instance, we need to provide one activity for tablets, and two activities for phones.</a:t>
            </a:r>
          </a:p>
          <a:p>
            <a:r>
              <a:rPr lang="en-US" dirty="0" smtClean="0"/>
              <a:t>TO</a:t>
            </a:r>
            <a:r>
              <a:rPr lang="en-US" baseline="0" dirty="0" smtClean="0"/>
              <a:t> AVOID DUPLICATE CODE</a:t>
            </a:r>
            <a:endParaRPr lang="en-US" dirty="0" smtClean="0"/>
          </a:p>
          <a:p>
            <a:r>
              <a:rPr lang="en-US" dirty="0" smtClean="0"/>
              <a:t>The second activity that runs only on phones will need to insert the details of a workout into the layout. But that code will also need to be available in the main activity for when the app is running on a tablet. The same code needs to be run by multiple </a:t>
            </a:r>
            <a:r>
              <a:rPr lang="en-US" dirty="0" err="1" smtClean="0"/>
              <a:t>activities.Rather</a:t>
            </a:r>
            <a:r>
              <a:rPr lang="en-US" dirty="0" smtClean="0"/>
              <a:t> than duplicate the code in the two activities, we can use fragments. So what’s a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677814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a:t>
            </a:r>
            <a:r>
              <a:rPr lang="en-US" dirty="0" err="1" smtClean="0"/>
              <a:t>setTransition</a:t>
            </a:r>
            <a:r>
              <a:rPr lang="en-US" dirty="0" smtClean="0"/>
              <a:t>() method to say what sort of transition animation you want for this transaction.</a:t>
            </a:r>
          </a:p>
          <a:p>
            <a:r>
              <a:rPr lang="en-US" dirty="0" smtClean="0"/>
              <a:t>where transition is the type of animation. Options for this are TRANSIT_FRAGMENT_CLOSE (a fragment is being removed from the stack), TRANSIT_FRAGMENT_OPEN (a fragment is being added), TRANSIT_FRAGMENT_FADE (the fragment should fade in and out) and TRANSIT_NONE (no animation).</a:t>
            </a:r>
          </a:p>
          <a:p>
            <a:endParaRPr lang="en-US" dirty="0" smtClean="0"/>
          </a:p>
          <a:p>
            <a:r>
              <a:rPr lang="en-US" dirty="0" smtClean="0"/>
              <a:t>Once you’ve specified all the actions you want to take as part of the transaction, you can use the </a:t>
            </a:r>
            <a:r>
              <a:rPr lang="en-US" dirty="0" err="1" smtClean="0"/>
              <a:t>addToBackStack</a:t>
            </a:r>
            <a:r>
              <a:rPr lang="en-US" dirty="0" smtClean="0"/>
              <a:t>() method to add the transaction to the back stack of transactions. This allows the user to go back to a previous state of the fragment when they press the Back button. The </a:t>
            </a:r>
            <a:r>
              <a:rPr lang="en-US" dirty="0" err="1" smtClean="0"/>
              <a:t>addToBackStack</a:t>
            </a:r>
            <a:r>
              <a:rPr lang="en-US" dirty="0" smtClean="0"/>
              <a:t>() method takes one parameter, a String name you can use to label the transaction:</a:t>
            </a:r>
          </a:p>
          <a:p>
            <a:endParaRPr lang="en-US" dirty="0" smtClean="0"/>
          </a:p>
          <a:p>
            <a:r>
              <a:rPr lang="en-US" dirty="0" smtClean="0"/>
              <a:t>To commit the changes to the activity, you call the commit() method: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424040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 want to get a new instance of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that displays the correct workout, display the fragment in the activity using a fragment transaction, and then add the transaction to the back button back stack.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758897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the app, a list of the workouts appears in a list on the left of the screen. When we click on one of the workouts, details of that workout appear on the right. If we click on another workout and then click on the back button, details of the workout we chose previously appear on the screen.</a:t>
            </a:r>
          </a:p>
          <a:p>
            <a:r>
              <a:rPr lang="en-US" dirty="0" smtClean="0"/>
              <a:t>The app seems to be working fine as long as you don’t rotate the screen. If you change the screen orientation, there’s a problem. Let’s see what happens.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0955808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rotate the app, there’s a problem. Regardless of which workout you’ve chosen, when you rotate the device, the app displays details of the first workout.</a:t>
            </a:r>
          </a:p>
          <a:p>
            <a:r>
              <a:rPr lang="en-US" dirty="0" smtClean="0"/>
              <a:t>When we first looked at the activity lifecycle, you saw how when you rotate the device, Android destroys and re-creates the activity. When this happens, local variables used by the activity can get lost. If the activity uses a fragment, the fragment gets destroyed and re-created along with the activity. This means that any local variables used by the fragment can also lose their state.</a:t>
            </a:r>
          </a:p>
          <a:p>
            <a:r>
              <a:rPr lang="en-US" dirty="0" smtClean="0"/>
              <a:t>In our </a:t>
            </a:r>
            <a:r>
              <a:rPr lang="en-US" dirty="0" err="1" smtClean="0"/>
              <a:t>WorkoutDetailFragment</a:t>
            </a:r>
            <a:r>
              <a:rPr lang="en-US" dirty="0" smtClean="0"/>
              <a:t>, we use a local variable called </a:t>
            </a:r>
            <a:r>
              <a:rPr lang="en-US" dirty="0" err="1" smtClean="0"/>
              <a:t>workoutId</a:t>
            </a:r>
            <a:r>
              <a:rPr lang="en-US" dirty="0" smtClean="0"/>
              <a:t> to store the ID of the workout the user clicks on in the </a:t>
            </a:r>
            <a:r>
              <a:rPr lang="en-US" dirty="0" err="1" smtClean="0"/>
              <a:t>WorkoutListFragment</a:t>
            </a:r>
            <a:r>
              <a:rPr lang="en-US" dirty="0" smtClean="0"/>
              <a:t> list view. When the user rotates the device, </a:t>
            </a:r>
            <a:r>
              <a:rPr lang="en-US" dirty="0" err="1" smtClean="0"/>
              <a:t>workoutId</a:t>
            </a:r>
            <a:r>
              <a:rPr lang="en-US" dirty="0" smtClean="0"/>
              <a:t> loses its current value and it’s set to 0 by default. The fragment then displays details of the workout with an ID of 0—the first workout in the list.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1560521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deal with this problem in a fragment in a similar way to how you deal with it in an activity. You first override the fragment’s </a:t>
            </a:r>
            <a:r>
              <a:rPr lang="en-US" dirty="0" err="1" smtClean="0"/>
              <a:t>onSaveInstanceState</a:t>
            </a:r>
            <a:r>
              <a:rPr lang="en-US" dirty="0" smtClean="0"/>
              <a:t>() method, and put the local variable whose state you want to save in the method’s Bundle parameter:</a:t>
            </a:r>
          </a:p>
          <a:p>
            <a:endParaRPr lang="en-US" dirty="0" smtClean="0"/>
          </a:p>
          <a:p>
            <a:r>
              <a:rPr lang="en-US" dirty="0" smtClean="0"/>
              <a:t>You then retrieve the value from the Bundle in the fragment’s </a:t>
            </a:r>
            <a:r>
              <a:rPr lang="en-US" dirty="0" err="1" smtClean="0"/>
              <a:t>onCreateView</a:t>
            </a:r>
            <a:r>
              <a:rPr lang="en-US" dirty="0" smtClean="0"/>
              <a:t>() method: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2112320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955246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do with our Workout app. We want to make the app behave differently depending on whether we’re running it on a phone or a tablet.</a:t>
            </a:r>
          </a:p>
          <a:p>
            <a:endParaRPr lang="en-US" dirty="0" smtClean="0"/>
          </a:p>
          <a:p>
            <a:r>
              <a:rPr lang="en-US" dirty="0" smtClean="0"/>
              <a:t>On a tablet</a:t>
            </a:r>
          </a:p>
          <a:p>
            <a:r>
              <a:rPr lang="en-US" dirty="0" smtClean="0"/>
              <a:t>If we’re running the app on a tablet, we want it to look and behave how it does now. We want the list of workouts and the workout details to appear side by side in the same activity. When you click on a workout, its details appear alongside it.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540971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ON A PHONE</a:t>
            </a:r>
          </a:p>
          <a:p>
            <a:pPr fontAlgn="base"/>
            <a:r>
              <a:rPr lang="en-US" sz="1200" kern="1200" dirty="0" smtClean="0">
                <a:solidFill>
                  <a:schemeClr val="tx1"/>
                </a:solidFill>
                <a:effectLst/>
                <a:latin typeface="+mn-lt"/>
                <a:ea typeface="+mn-ea"/>
                <a:cs typeface="+mn-cs"/>
              </a:rPr>
              <a:t>If we’re running the app on a phone, we want the app to behave differently. We want the list of workouts to appear in one activity and take up the full screen of the device. When you click on a workout, this will launch a second activity that displays details of the workout.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275478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ON A TABLET</a:t>
            </a:r>
          </a:p>
          <a:p>
            <a:pPr fontAlgn="base"/>
            <a:r>
              <a:rPr lang="en-US" sz="1200" kern="1200" dirty="0" smtClean="0">
                <a:solidFill>
                  <a:schemeClr val="tx1"/>
                </a:solidFill>
                <a:effectLst/>
                <a:latin typeface="+mn-lt"/>
                <a:ea typeface="+mn-ea"/>
                <a:cs typeface="+mn-cs"/>
              </a:rPr>
              <a:t>The tablet version of the app will work in the same way the app does currently:</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7443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 phone</a:t>
            </a:r>
          </a:p>
          <a:p>
            <a:r>
              <a:rPr lang="en-US" dirty="0" smtClean="0"/>
              <a:t>Instead of using both fragments inside </a:t>
            </a:r>
            <a:r>
              <a:rPr lang="en-US" dirty="0" err="1" smtClean="0"/>
              <a:t>MainActivity</a:t>
            </a:r>
            <a:r>
              <a:rPr lang="en-US" dirty="0" smtClean="0"/>
              <a:t>, </a:t>
            </a:r>
            <a:r>
              <a:rPr lang="en-US" dirty="0" err="1" smtClean="0"/>
              <a:t>MainActivity</a:t>
            </a:r>
            <a:r>
              <a:rPr lang="en-US" dirty="0" smtClean="0"/>
              <a:t> will use </a:t>
            </a:r>
            <a:r>
              <a:rPr lang="en-US" dirty="0" err="1" smtClean="0"/>
              <a:t>WorkoutListFragment</a:t>
            </a:r>
            <a:r>
              <a:rPr lang="en-US" dirty="0" smtClean="0"/>
              <a:t> and </a:t>
            </a:r>
            <a:r>
              <a:rPr lang="en-US" dirty="0" err="1" smtClean="0"/>
              <a:t>DetailActivity</a:t>
            </a:r>
            <a:r>
              <a:rPr lang="en-US" dirty="0" smtClean="0"/>
              <a:t> will use </a:t>
            </a:r>
            <a:r>
              <a:rPr lang="en-US" dirty="0" err="1" smtClean="0"/>
              <a:t>WorkoutDetailFragment</a:t>
            </a:r>
            <a:r>
              <a:rPr lang="en-US" dirty="0" smtClean="0"/>
              <a:t>. </a:t>
            </a:r>
            <a:r>
              <a:rPr lang="en-US" dirty="0" err="1" smtClean="0"/>
              <a:t>MainActivity</a:t>
            </a:r>
            <a:r>
              <a:rPr lang="en-US" dirty="0" smtClean="0"/>
              <a:t> will start </a:t>
            </a:r>
            <a:r>
              <a:rPr lang="en-US" dirty="0" err="1" smtClean="0"/>
              <a:t>DetailActivity</a:t>
            </a:r>
            <a:r>
              <a:rPr lang="en-US" dirty="0" smtClean="0"/>
              <a:t> when the user clicks on a workout.</a:t>
            </a:r>
          </a:p>
          <a:p>
            <a:r>
              <a:rPr lang="en-US" dirty="0" smtClean="0"/>
              <a:t>We need to get the app to look and behave differently depending on whether the app is run on a phone or a tablet. To help us do this, let’s see how we can get our app to choose a different layout depending on the type of device it’s running 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98817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Fragments are like reusable components or </a:t>
            </a:r>
            <a:r>
              <a:rPr lang="en-US" sz="1200" kern="1200" dirty="0" err="1" smtClean="0">
                <a:solidFill>
                  <a:schemeClr val="tx1"/>
                </a:solidFill>
                <a:effectLst/>
                <a:latin typeface="+mn-lt"/>
                <a:ea typeface="+mn-ea"/>
                <a:cs typeface="+mn-cs"/>
              </a:rPr>
              <a:t>subactivities</a:t>
            </a:r>
            <a:r>
              <a:rPr lang="en-US" sz="1200" kern="1200" dirty="0" smtClean="0">
                <a:solidFill>
                  <a:schemeClr val="tx1"/>
                </a:solidFill>
                <a:effectLst/>
                <a:latin typeface="+mn-lt"/>
                <a:ea typeface="+mn-ea"/>
                <a:cs typeface="+mn-cs"/>
              </a:rPr>
              <a:t>. A fragment is used to control part of a screen, and can be reused between screens. This means we can create a fragment for the list of workouts, and a fragment to display the details of a single workout. These fragments can then be shared between layouts.</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Just like an activity, a fragment has an associated layout. If you design it carefully, the Java code can be used to control everything within the interface. If the fragment code contains all that you need to control its layout, it greatly increases the chances that you’ll be able to reuse it elsewhere in the app. We’re going to show you how to create and use fragments by building the Workout app.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842551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Earlier in the book, you saw how you could get different devices to use image resources appropriate to their screen size by putting different sized images in the different </a:t>
            </a:r>
            <a:r>
              <a:rPr lang="en-US" sz="1200" i="1"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folders. As an example, you put images you want devices with high density screens to use in the </a:t>
            </a:r>
            <a:r>
              <a:rPr lang="en-US" sz="1200" i="1" kern="1200" dirty="0" err="1" smtClean="0">
                <a:solidFill>
                  <a:schemeClr val="tx1"/>
                </a:solidFill>
                <a:effectLst/>
                <a:latin typeface="+mn-lt"/>
                <a:ea typeface="+mn-ea"/>
                <a:cs typeface="+mn-cs"/>
              </a:rPr>
              <a:t>drawable-hdpi</a:t>
            </a:r>
            <a:r>
              <a:rPr lang="en-US" sz="1200" kern="1200" dirty="0" smtClean="0">
                <a:solidFill>
                  <a:schemeClr val="tx1"/>
                </a:solidFill>
                <a:effectLst/>
                <a:latin typeface="+mn-lt"/>
                <a:ea typeface="+mn-ea"/>
                <a:cs typeface="+mn-cs"/>
              </a:rPr>
              <a:t> folder.</a:t>
            </a:r>
          </a:p>
          <a:p>
            <a:pPr fontAlgn="base"/>
            <a:r>
              <a:rPr lang="en-US" sz="1200" kern="1200" dirty="0" smtClean="0">
                <a:solidFill>
                  <a:schemeClr val="tx1"/>
                </a:solidFill>
                <a:effectLst/>
                <a:latin typeface="+mn-lt"/>
                <a:ea typeface="+mn-ea"/>
                <a:cs typeface="+mn-cs"/>
              </a:rPr>
              <a:t>You can do something similar with other resources such as layouts, menus, and values. If you want to create multiple versions of the same resources for different screen specs, you just need to create multiple resource folders with an appropriate name. The device will then load the resources at runtime from the folder that’s the closest match to its screen spec.</a:t>
            </a:r>
          </a:p>
          <a:p>
            <a:pPr fontAlgn="base"/>
            <a:r>
              <a:rPr lang="en-US" sz="1200" kern="1200" dirty="0" smtClean="0">
                <a:solidFill>
                  <a:schemeClr val="tx1"/>
                </a:solidFill>
                <a:effectLst/>
                <a:latin typeface="+mn-lt"/>
                <a:ea typeface="+mn-ea"/>
                <a:cs typeface="+mn-cs"/>
              </a:rPr>
              <a:t>As an example, if you want to have one layout for large screen devices, and a couple of other layouts for other devices, you put the layout for the large device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/main/res/layout-large</a:t>
            </a:r>
            <a:r>
              <a:rPr lang="en-US" sz="1200" kern="1200" dirty="0" smtClean="0">
                <a:solidFill>
                  <a:schemeClr val="tx1"/>
                </a:solidFill>
                <a:effectLst/>
                <a:latin typeface="+mn-lt"/>
                <a:ea typeface="+mn-ea"/>
                <a:cs typeface="+mn-cs"/>
              </a:rPr>
              <a:t> folder, and the layouts for the other devices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/main/res/layout</a:t>
            </a:r>
            <a:r>
              <a:rPr lang="en-US" sz="1200" kern="1200" dirty="0" smtClean="0">
                <a:solidFill>
                  <a:schemeClr val="tx1"/>
                </a:solidFill>
                <a:effectLst/>
                <a:latin typeface="+mn-lt"/>
                <a:ea typeface="+mn-ea"/>
                <a:cs typeface="+mn-cs"/>
              </a:rPr>
              <a:t> folder. When the app gets run on a device with a large screen, the device will use the layout in the </a:t>
            </a:r>
            <a:r>
              <a:rPr lang="en-US" sz="1200" i="1" kern="1200" dirty="0" smtClean="0">
                <a:solidFill>
                  <a:schemeClr val="tx1"/>
                </a:solidFill>
                <a:effectLst/>
                <a:latin typeface="+mn-lt"/>
                <a:ea typeface="+mn-ea"/>
                <a:cs typeface="+mn-cs"/>
              </a:rPr>
              <a:t>layout-large</a:t>
            </a:r>
            <a:r>
              <a:rPr lang="en-US" sz="1200" kern="1200" dirty="0" smtClean="0">
                <a:solidFill>
                  <a:schemeClr val="tx1"/>
                </a:solidFill>
                <a:effectLst/>
                <a:latin typeface="+mn-lt"/>
                <a:ea typeface="+mn-ea"/>
                <a:cs typeface="+mn-cs"/>
              </a:rPr>
              <a:t> folder: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689540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put all kinds of resources (</a:t>
            </a:r>
            <a:r>
              <a:rPr lang="en-US" dirty="0" err="1" smtClean="0"/>
              <a:t>drawables</a:t>
            </a:r>
            <a:r>
              <a:rPr lang="en-US" dirty="0" smtClean="0"/>
              <a:t> or images, layouts, menus, and values) in different folders to specify which types of device they should be used with. The screen-specific folder name can include screen size, density, orientation and aspect ratio, each part separated by hyphens. As an example, if you want to create a layout that will only be used by very large tablets in landscape mode, you would create a folder called layout-</a:t>
            </a:r>
            <a:r>
              <a:rPr lang="en-US" dirty="0" err="1" smtClean="0"/>
              <a:t>xlarge</a:t>
            </a:r>
            <a:r>
              <a:rPr lang="en-US" dirty="0" smtClean="0"/>
              <a:t>-land and put the layout file in that folder. Here are the different options you can use for the folder names:</a:t>
            </a:r>
          </a:p>
          <a:p>
            <a:r>
              <a:rPr lang="en-US" dirty="0" smtClean="0"/>
              <a:t>Android decides at runtime which resources to use by looking for the best match. If there’s no exact match, it will use resources designed for a smaller screen than the current one. If resources are only available for screens larger than the current one, Android won’t use them and the app will crash.</a:t>
            </a:r>
          </a:p>
          <a:p>
            <a:r>
              <a:rPr lang="en-US" dirty="0" smtClean="0"/>
              <a:t>Using the different folder names, you can create layouts that are specific for phones and tablets. </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301803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only want your app to work on devices with particular screen sizes, you can specify this in </a:t>
            </a:r>
            <a:r>
              <a:rPr lang="en-US" dirty="0" err="1" smtClean="0"/>
              <a:t>AndroidManifest.xml</a:t>
            </a:r>
            <a:r>
              <a:rPr lang="en-US" dirty="0" smtClean="0"/>
              <a:t> using the &lt;supports-screens&gt; attribute. As an example, if you don’t want your app to run on devices with small screens, you’d use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941606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the tablet version of our app up and running is easy—all we need to do is put our existing activity layout file </a:t>
            </a:r>
            <a:r>
              <a:rPr lang="en-US" dirty="0" err="1" smtClean="0"/>
              <a:t>activity_main.xml</a:t>
            </a:r>
            <a:r>
              <a:rPr lang="en-US" dirty="0" smtClean="0"/>
              <a:t> into the app/</a:t>
            </a:r>
            <a:r>
              <a:rPr lang="en-US" dirty="0" err="1" smtClean="0"/>
              <a:t>src</a:t>
            </a:r>
            <a:r>
              <a:rPr lang="en-US" dirty="0" smtClean="0"/>
              <a:t>/main/res/layout-large folder. The layout in this folder will then only be used by devices with a large screen.</a:t>
            </a:r>
          </a:p>
          <a:p>
            <a:r>
              <a:rPr lang="en-US" dirty="0" smtClean="0"/>
              <a:t>If the app/</a:t>
            </a:r>
            <a:r>
              <a:rPr lang="en-US" dirty="0" err="1" smtClean="0"/>
              <a:t>src</a:t>
            </a:r>
            <a:r>
              <a:rPr lang="en-US" dirty="0" smtClean="0"/>
              <a:t>/main/res/layout-large folder doesn’t exist in your Android Studio project, you’ll need to create it. To do this, switch to the Project view of your folder structure, highlight the app/</a:t>
            </a:r>
            <a:r>
              <a:rPr lang="en-US" dirty="0" err="1" smtClean="0"/>
              <a:t>src</a:t>
            </a:r>
            <a:r>
              <a:rPr lang="en-US" dirty="0" smtClean="0"/>
              <a:t>/main/res folder in the folder explorer, and choose </a:t>
            </a:r>
            <a:r>
              <a:rPr lang="en-US" dirty="0" err="1" smtClean="0"/>
              <a:t>File→New</a:t>
            </a:r>
            <a:r>
              <a:rPr lang="en-US" dirty="0" smtClean="0"/>
              <a:t>...→Directory. When prompted, give the folder a name of “layout-large”. When you click on the OK button, Android Studio will create the new app/</a:t>
            </a:r>
            <a:r>
              <a:rPr lang="en-US" dirty="0" err="1" smtClean="0"/>
              <a:t>src</a:t>
            </a:r>
            <a:r>
              <a:rPr lang="en-US" dirty="0" smtClean="0"/>
              <a:t>/main/res/layout-large folder for you.</a:t>
            </a:r>
          </a:p>
          <a:p>
            <a:r>
              <a:rPr lang="en-US" dirty="0" smtClean="0"/>
              <a:t>To copy the </a:t>
            </a:r>
            <a:r>
              <a:rPr lang="en-US" dirty="0" err="1" smtClean="0"/>
              <a:t>activity_main.xml</a:t>
            </a:r>
            <a:r>
              <a:rPr lang="en-US" dirty="0" smtClean="0"/>
              <a:t> layout file, highlight the file in the explorer, and choose the Copy command from the Edit menu. Then highlight the new layout-large folder, and choose the Paste command from the Edit menu. Android Studio will copy the </a:t>
            </a:r>
            <a:r>
              <a:rPr lang="en-US" dirty="0" err="1" smtClean="0"/>
              <a:t>activity_main.xml</a:t>
            </a:r>
            <a:r>
              <a:rPr lang="en-US" dirty="0" smtClean="0"/>
              <a:t> file into the app/</a:t>
            </a:r>
            <a:r>
              <a:rPr lang="en-US" dirty="0" err="1" smtClean="0"/>
              <a:t>src</a:t>
            </a:r>
            <a:r>
              <a:rPr lang="en-US" dirty="0" smtClean="0"/>
              <a:t>/main/res/layout-large folder.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860832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layout will be used by devices with a large screen, so when the app is run on a tablet, the two fragments will be displayed side by side. Next, let’s deal with the phone layouts.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1951151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app runs on a phone, we want </a:t>
            </a:r>
            <a:r>
              <a:rPr lang="en-US" dirty="0" err="1" smtClean="0"/>
              <a:t>MainActivity</a:t>
            </a:r>
            <a:r>
              <a:rPr lang="en-US" dirty="0" smtClean="0"/>
              <a:t> to just display </a:t>
            </a:r>
            <a:r>
              <a:rPr lang="en-US" dirty="0" err="1" smtClean="0"/>
              <a:t>WorkoutListFragment</a:t>
            </a:r>
            <a:r>
              <a:rPr lang="en-US" dirty="0" smtClean="0"/>
              <a:t>, and not </a:t>
            </a:r>
            <a:r>
              <a:rPr lang="en-US" dirty="0" err="1" smtClean="0"/>
              <a:t>WorkoutDetailFragment</a:t>
            </a:r>
            <a:r>
              <a:rPr lang="en-US" dirty="0" smtClean="0"/>
              <a:t>. To do this, we’ll update the code in </a:t>
            </a:r>
            <a:r>
              <a:rPr lang="en-US" dirty="0" err="1" smtClean="0"/>
              <a:t>activity_main.xml</a:t>
            </a:r>
            <a:r>
              <a:rPr lang="en-US" dirty="0" smtClean="0"/>
              <a:t> in the app/</a:t>
            </a:r>
            <a:r>
              <a:rPr lang="en-US" dirty="0" err="1" smtClean="0"/>
              <a:t>src</a:t>
            </a:r>
            <a:r>
              <a:rPr lang="en-US" dirty="0" smtClean="0"/>
              <a:t>/main/res/layout folder so that it just contains </a:t>
            </a:r>
            <a:r>
              <a:rPr lang="en-US" dirty="0" err="1" smtClean="0"/>
              <a:t>WorkoutListFragment</a:t>
            </a:r>
            <a:r>
              <a:rPr lang="en-US" dirty="0" smtClean="0"/>
              <a:t>. Any phones that run the app will use the layout in the layout folder, whereas any tablets will use the layout in the layout-large folder.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43138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open the </a:t>
            </a:r>
            <a:r>
              <a:rPr lang="en-US" dirty="0" err="1" smtClean="0"/>
              <a:t>activity_main.xml</a:t>
            </a:r>
            <a:r>
              <a:rPr lang="en-US" dirty="0" smtClean="0"/>
              <a:t> file in the app/</a:t>
            </a:r>
            <a:r>
              <a:rPr lang="en-US" dirty="0" err="1" smtClean="0"/>
              <a:t>src</a:t>
            </a:r>
            <a:r>
              <a:rPr lang="en-US" dirty="0" smtClean="0"/>
              <a:t>/main/res/layout folder, then replace the XML with the code below:</a:t>
            </a:r>
          </a:p>
          <a:p>
            <a:endParaRPr lang="en-US" dirty="0" smtClean="0"/>
          </a:p>
          <a:p>
            <a:r>
              <a:rPr lang="en-US" dirty="0" smtClean="0"/>
              <a:t>As </a:t>
            </a:r>
            <a:r>
              <a:rPr lang="en-US" dirty="0" err="1" smtClean="0"/>
              <a:t>MainActivity</a:t>
            </a:r>
            <a:r>
              <a:rPr lang="en-US" dirty="0" smtClean="0"/>
              <a:t> only needs to display </a:t>
            </a:r>
            <a:r>
              <a:rPr lang="en-US" dirty="0" err="1" smtClean="0"/>
              <a:t>WorkoutListFragment</a:t>
            </a:r>
            <a:r>
              <a:rPr lang="en-US" dirty="0" smtClean="0"/>
              <a:t> when it’s running on a phone, there’s no need for us to create a separate layout that contains the &lt;fragment&gt; element. This is only necessary when you need to display multiple fragments.</a:t>
            </a:r>
          </a:p>
          <a:p>
            <a:endParaRPr lang="en-US" dirty="0" smtClean="0"/>
          </a:p>
          <a:p>
            <a:r>
              <a:rPr lang="en-US" dirty="0" smtClean="0"/>
              <a:t>Note that the version of </a:t>
            </a:r>
            <a:r>
              <a:rPr lang="en-US" dirty="0" err="1" smtClean="0"/>
              <a:t>activity_main.xml</a:t>
            </a:r>
            <a:r>
              <a:rPr lang="en-US" dirty="0" smtClean="0"/>
              <a:t> in the layout folder doesn’t contain the </a:t>
            </a:r>
            <a:r>
              <a:rPr lang="en-US" dirty="0" err="1" smtClean="0"/>
              <a:t>fragment_container</a:t>
            </a:r>
            <a:r>
              <a:rPr lang="en-US" dirty="0" smtClean="0"/>
              <a:t> frame layout, whereas the version of </a:t>
            </a:r>
            <a:r>
              <a:rPr lang="en-US" dirty="0" err="1" smtClean="0"/>
              <a:t>activity_main.xml</a:t>
            </a:r>
            <a:r>
              <a:rPr lang="en-US" dirty="0" smtClean="0"/>
              <a:t> in the layout-large folder does. This is because only the version of </a:t>
            </a:r>
            <a:r>
              <a:rPr lang="en-US" dirty="0" err="1" smtClean="0"/>
              <a:t>activity_main.xml</a:t>
            </a:r>
            <a:r>
              <a:rPr lang="en-US" dirty="0" smtClean="0"/>
              <a:t> in the layout-large folder needs to display </a:t>
            </a:r>
            <a:r>
              <a:rPr lang="en-US" dirty="0" err="1" smtClean="0"/>
              <a:t>WorkoutDetailFragment</a:t>
            </a:r>
            <a:r>
              <a:rPr lang="en-US" dirty="0" smtClean="0"/>
              <a:t>. Later on, we’ll be able to use this fact to figure out which layout the app’s using on the user’s device.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289589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create a second activity called </a:t>
            </a:r>
            <a:r>
              <a:rPr lang="en-US" sz="1200" kern="1200" dirty="0" err="1" smtClean="0">
                <a:solidFill>
                  <a:schemeClr val="tx1"/>
                </a:solidFill>
                <a:effectLst/>
                <a:latin typeface="+mn-lt"/>
                <a:ea typeface="+mn-ea"/>
                <a:cs typeface="+mn-cs"/>
              </a:rPr>
              <a:t>DetailActivity</a:t>
            </a:r>
            <a:r>
              <a:rPr lang="en-US" sz="1200" kern="1200" dirty="0" smtClean="0">
                <a:solidFill>
                  <a:schemeClr val="tx1"/>
                </a:solidFill>
                <a:effectLst/>
                <a:latin typeface="+mn-lt"/>
                <a:ea typeface="+mn-ea"/>
                <a:cs typeface="+mn-cs"/>
              </a:rPr>
              <a:t>. This activity will </a:t>
            </a:r>
            <a:r>
              <a:rPr lang="en-US" sz="1200" kern="1200" dirty="0" err="1" smtClean="0">
                <a:solidFill>
                  <a:schemeClr val="tx1"/>
                </a:solidFill>
                <a:effectLst/>
                <a:latin typeface="+mn-lt"/>
                <a:ea typeface="+mn-ea"/>
                <a:cs typeface="+mn-cs"/>
              </a:rPr>
              <a:t>containWorkoutDetailFragment</a:t>
            </a:r>
            <a:r>
              <a:rPr lang="en-US" sz="1200" kern="1200" dirty="0" smtClean="0">
                <a:solidFill>
                  <a:schemeClr val="tx1"/>
                </a:solidFill>
                <a:effectLst/>
                <a:latin typeface="+mn-lt"/>
                <a:ea typeface="+mn-ea"/>
                <a:cs typeface="+mn-cs"/>
              </a:rPr>
              <a:t>, and will be used by phones to display details of the workout the user selects.</a:t>
            </a:r>
          </a:p>
          <a:p>
            <a:pPr fontAlgn="base"/>
            <a:r>
              <a:rPr lang="en-US" sz="1200" kern="1200" dirty="0" smtClean="0">
                <a:solidFill>
                  <a:schemeClr val="tx1"/>
                </a:solidFill>
                <a:effectLst/>
                <a:latin typeface="+mn-lt"/>
                <a:ea typeface="+mn-ea"/>
                <a:cs typeface="+mn-cs"/>
              </a:rPr>
              <a:t>Use the Android Studio New Activity wizard to create a new blank activity called </a:t>
            </a:r>
            <a:r>
              <a:rPr lang="en-US" sz="1200" i="1" kern="1200" dirty="0" err="1" smtClean="0">
                <a:solidFill>
                  <a:schemeClr val="tx1"/>
                </a:solidFill>
                <a:effectLst/>
                <a:latin typeface="+mn-lt"/>
                <a:ea typeface="+mn-ea"/>
                <a:cs typeface="+mn-cs"/>
              </a:rPr>
              <a:t>DetailActivity.java</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a layout called </a:t>
            </a:r>
            <a:r>
              <a:rPr lang="en-US" sz="1200" i="1" kern="1200" dirty="0" err="1" smtClean="0">
                <a:solidFill>
                  <a:schemeClr val="tx1"/>
                </a:solidFill>
                <a:effectLst/>
                <a:latin typeface="+mn-lt"/>
                <a:ea typeface="+mn-ea"/>
                <a:cs typeface="+mn-cs"/>
              </a:rPr>
              <a:t>activity_detail.xml</a:t>
            </a:r>
            <a:r>
              <a:rPr lang="en-US" sz="1200" kern="1200" dirty="0" smtClean="0">
                <a:solidFill>
                  <a:schemeClr val="tx1"/>
                </a:solidFill>
                <a:effectLst/>
                <a:latin typeface="+mn-lt"/>
                <a:ea typeface="+mn-ea"/>
                <a:cs typeface="+mn-cs"/>
              </a:rPr>
              <a:t>. This layout needs to be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/main/res/layout</a:t>
            </a:r>
            <a:r>
              <a:rPr lang="en-US" sz="1200" kern="1200" dirty="0" smtClean="0">
                <a:solidFill>
                  <a:schemeClr val="tx1"/>
                </a:solidFill>
                <a:effectLst/>
                <a:latin typeface="+mn-lt"/>
                <a:ea typeface="+mn-ea"/>
                <a:cs typeface="+mn-cs"/>
              </a:rPr>
              <a:t> folder so that any device can use it.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1501887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layout just needs to contain the fragment </a:t>
            </a:r>
            <a:r>
              <a:rPr lang="en-US" dirty="0" err="1" smtClean="0"/>
              <a:t>WorkoutDetailFragment</a:t>
            </a:r>
            <a:r>
              <a:rPr lang="en-US" dirty="0" smtClean="0"/>
              <a:t>. Update the code in </a:t>
            </a:r>
            <a:r>
              <a:rPr lang="en-US" dirty="0" err="1" smtClean="0"/>
              <a:t>activity_detail.xml</a:t>
            </a:r>
            <a:r>
              <a:rPr lang="en-US" dirty="0" smtClean="0"/>
              <a:t> as follows: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1213906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updating the </a:t>
            </a:r>
            <a:r>
              <a:rPr lang="en-US" dirty="0" err="1" smtClean="0"/>
              <a:t>activity_detail</a:t>
            </a:r>
            <a:r>
              <a:rPr lang="en-US" dirty="0" smtClean="0"/>
              <a:t> layout, we need to update </a:t>
            </a:r>
            <a:r>
              <a:rPr lang="en-US" dirty="0" err="1" smtClean="0"/>
              <a:t>DetailActivity</a:t>
            </a:r>
            <a:r>
              <a:rPr lang="en-US" dirty="0" smtClean="0"/>
              <a:t> itself. If the app is running on a phone, </a:t>
            </a:r>
            <a:r>
              <a:rPr lang="en-US" dirty="0" err="1" smtClean="0"/>
              <a:t>MainActivity</a:t>
            </a:r>
            <a:r>
              <a:rPr lang="en-US" dirty="0" smtClean="0"/>
              <a:t> will need to start </a:t>
            </a:r>
            <a:r>
              <a:rPr lang="en-US" dirty="0" err="1" smtClean="0"/>
              <a:t>DetailActivity</a:t>
            </a:r>
            <a:r>
              <a:rPr lang="en-US" dirty="0" smtClean="0"/>
              <a:t> using an intent. This intent will need to include the ID of the workout the user has selected as extra information. The </a:t>
            </a:r>
            <a:r>
              <a:rPr lang="en-US" dirty="0" err="1" smtClean="0"/>
              <a:t>DetailActivity</a:t>
            </a:r>
            <a:r>
              <a:rPr lang="en-US" dirty="0" smtClean="0"/>
              <a:t> will then need to pass this to the </a:t>
            </a:r>
            <a:r>
              <a:rPr lang="en-US" dirty="0" err="1" smtClean="0"/>
              <a:t>WorkoutDetailFragment</a:t>
            </a:r>
            <a:r>
              <a:rPr lang="en-US" dirty="0" smtClean="0"/>
              <a:t> using its </a:t>
            </a:r>
            <a:r>
              <a:rPr lang="en-US" dirty="0" err="1" smtClean="0"/>
              <a:t>setWorkout</a:t>
            </a:r>
            <a:r>
              <a:rPr lang="en-US" dirty="0" smtClean="0"/>
              <a:t>() method.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1126864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Workout app structure</a:t>
            </a:r>
          </a:p>
          <a:p>
            <a:pPr fontAlgn="base"/>
            <a:r>
              <a:rPr lang="en-US" sz="1200" kern="1200" dirty="0" smtClean="0">
                <a:solidFill>
                  <a:schemeClr val="tx1"/>
                </a:solidFill>
                <a:effectLst/>
                <a:latin typeface="+mn-lt"/>
                <a:ea typeface="+mn-ea"/>
                <a:cs typeface="+mn-cs"/>
              </a:rPr>
              <a:t>Here’s a breakdown of how the app is structured, and what it does.</a:t>
            </a:r>
          </a:p>
          <a:p>
            <a:pPr fontAlgn="base"/>
            <a:r>
              <a:rPr lang="en-US" sz="1200" b="1" i="0" kern="1200" dirty="0" smtClean="0">
                <a:solidFill>
                  <a:schemeClr val="tx1"/>
                </a:solidFill>
                <a:effectLst/>
                <a:latin typeface="+mn-lt"/>
                <a:ea typeface="+mn-ea"/>
                <a:cs typeface="+mn-cs"/>
              </a:rPr>
              <a:t>When the app gets launched, it starts activity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activity uses layout </a:t>
            </a:r>
            <a:r>
              <a:rPr lang="en-US" sz="1200" i="1" kern="1200" dirty="0" err="1" smtClean="0">
                <a:solidFill>
                  <a:schemeClr val="tx1"/>
                </a:solidFill>
                <a:effectLst/>
                <a:latin typeface="+mn-lt"/>
                <a:ea typeface="+mn-ea"/>
                <a:cs typeface="+mn-cs"/>
              </a:rPr>
              <a:t>activity_main.xml</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The activity uses two fragments, </a:t>
            </a:r>
            <a:r>
              <a:rPr lang="en-US" sz="1200" b="1" i="0" kern="1200" dirty="0" err="1" smtClean="0">
                <a:solidFill>
                  <a:schemeClr val="tx1"/>
                </a:solidFill>
                <a:effectLst/>
                <a:latin typeface="+mn-lt"/>
                <a:ea typeface="+mn-ea"/>
                <a:cs typeface="+mn-cs"/>
              </a:rPr>
              <a:t>WorkoutListFragment</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WorkoutDetailFragment</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b="1" i="0" kern="1200" dirty="0" err="1" smtClean="0">
                <a:solidFill>
                  <a:schemeClr val="tx1"/>
                </a:solidFill>
                <a:effectLst/>
                <a:latin typeface="+mn-lt"/>
                <a:ea typeface="+mn-ea"/>
                <a:cs typeface="+mn-cs"/>
              </a:rPr>
              <a:t>WorkoutListFragment</a:t>
            </a:r>
            <a:r>
              <a:rPr lang="en-US" sz="1200" b="1" i="0" kern="1200" dirty="0" smtClean="0">
                <a:solidFill>
                  <a:schemeClr val="tx1"/>
                </a:solidFill>
                <a:effectLst/>
                <a:latin typeface="+mn-lt"/>
                <a:ea typeface="+mn-ea"/>
                <a:cs typeface="+mn-cs"/>
              </a:rPr>
              <a:t> displays a list of workouts.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uses </a:t>
            </a:r>
            <a:r>
              <a:rPr lang="en-US" sz="1200" i="1" kern="1200" dirty="0" err="1" smtClean="0">
                <a:solidFill>
                  <a:schemeClr val="tx1"/>
                </a:solidFill>
                <a:effectLst/>
                <a:latin typeface="+mn-lt"/>
                <a:ea typeface="+mn-ea"/>
                <a:cs typeface="+mn-cs"/>
              </a:rPr>
              <a:t>fragment_workout_list.xml</a:t>
            </a:r>
            <a:r>
              <a:rPr lang="en-US" sz="1200" kern="1200" dirty="0" smtClean="0">
                <a:solidFill>
                  <a:schemeClr val="tx1"/>
                </a:solidFill>
                <a:effectLst/>
                <a:latin typeface="+mn-lt"/>
                <a:ea typeface="+mn-ea"/>
                <a:cs typeface="+mn-cs"/>
              </a:rPr>
              <a:t> as its layout.</a:t>
            </a:r>
          </a:p>
          <a:p>
            <a:pPr fontAlgn="base"/>
            <a:r>
              <a:rPr lang="en-US" sz="1200" b="1" i="0" kern="1200" dirty="0" err="1" smtClean="0">
                <a:solidFill>
                  <a:schemeClr val="tx1"/>
                </a:solidFill>
                <a:effectLst/>
                <a:latin typeface="+mn-lt"/>
                <a:ea typeface="+mn-ea"/>
                <a:cs typeface="+mn-cs"/>
              </a:rPr>
              <a:t>WorkoutDetailFragment</a:t>
            </a:r>
            <a:r>
              <a:rPr lang="en-US" sz="1200" b="1" i="0" kern="1200" dirty="0" smtClean="0">
                <a:solidFill>
                  <a:schemeClr val="tx1"/>
                </a:solidFill>
                <a:effectLst/>
                <a:latin typeface="+mn-lt"/>
                <a:ea typeface="+mn-ea"/>
                <a:cs typeface="+mn-cs"/>
              </a:rPr>
              <a:t> displays details of a workout.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uses </a:t>
            </a:r>
            <a:r>
              <a:rPr lang="en-US" sz="1200" i="1" kern="1200" dirty="0" err="1" smtClean="0">
                <a:solidFill>
                  <a:schemeClr val="tx1"/>
                </a:solidFill>
                <a:effectLst/>
                <a:latin typeface="+mn-lt"/>
                <a:ea typeface="+mn-ea"/>
                <a:cs typeface="+mn-cs"/>
              </a:rPr>
              <a:t>fragment_workout_detail.xml</a:t>
            </a:r>
            <a:r>
              <a:rPr lang="en-US" sz="1200" kern="1200" dirty="0" smtClean="0">
                <a:solidFill>
                  <a:schemeClr val="tx1"/>
                </a:solidFill>
                <a:effectLst/>
                <a:latin typeface="+mn-lt"/>
                <a:ea typeface="+mn-ea"/>
                <a:cs typeface="+mn-cs"/>
              </a:rPr>
              <a:t> as its layout.</a:t>
            </a:r>
          </a:p>
          <a:p>
            <a:pPr fontAlgn="base"/>
            <a:r>
              <a:rPr lang="en-US" sz="1200" b="1" i="0" kern="1200" dirty="0" smtClean="0">
                <a:solidFill>
                  <a:schemeClr val="tx1"/>
                </a:solidFill>
                <a:effectLst/>
                <a:latin typeface="+mn-lt"/>
                <a:ea typeface="+mn-ea"/>
                <a:cs typeface="+mn-cs"/>
              </a:rPr>
              <a:t>Both fragments get their workout data from </a:t>
            </a:r>
            <a:r>
              <a:rPr lang="en-US" sz="1200" b="1" i="0" kern="1200" dirty="0" err="1" smtClean="0">
                <a:solidFill>
                  <a:schemeClr val="tx1"/>
                </a:solidFill>
                <a:effectLst/>
                <a:latin typeface="+mn-lt"/>
                <a:ea typeface="+mn-ea"/>
                <a:cs typeface="+mn-cs"/>
              </a:rPr>
              <a:t>Workout.java</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i="1" kern="1200" dirty="0" err="1" smtClean="0">
                <a:solidFill>
                  <a:schemeClr val="tx1"/>
                </a:solidFill>
                <a:effectLst/>
                <a:latin typeface="+mn-lt"/>
                <a:ea typeface="+mn-ea"/>
                <a:cs typeface="+mn-cs"/>
              </a:rPr>
              <a:t>Workout.java</a:t>
            </a:r>
            <a:r>
              <a:rPr lang="en-US" sz="1200" kern="1200" dirty="0" smtClean="0">
                <a:solidFill>
                  <a:schemeClr val="tx1"/>
                </a:solidFill>
                <a:effectLst/>
                <a:latin typeface="+mn-lt"/>
                <a:ea typeface="+mn-ea"/>
                <a:cs typeface="+mn-cs"/>
              </a:rPr>
              <a:t> contains an array of Workouts.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602399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DetailActivity</a:t>
            </a:r>
            <a:r>
              <a:rPr lang="en-US" dirty="0" smtClean="0"/>
              <a:t> code gets the ID of the workout from the intent that started the activity. The next thing we need to do is get </a:t>
            </a:r>
            <a:r>
              <a:rPr lang="en-US" dirty="0" err="1" smtClean="0"/>
              <a:t>MainActivity</a:t>
            </a:r>
            <a:r>
              <a:rPr lang="en-US" dirty="0" smtClean="0"/>
              <a:t> to start </a:t>
            </a:r>
            <a:r>
              <a:rPr lang="en-US" dirty="0" err="1" smtClean="0"/>
              <a:t>DetailActivity</a:t>
            </a:r>
            <a:r>
              <a:rPr lang="en-US" dirty="0" smtClean="0"/>
              <a:t>—but only if the app’s being run on a phone.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1749436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MainActivity</a:t>
            </a:r>
            <a:r>
              <a:rPr lang="en-US" dirty="0" smtClean="0"/>
              <a:t> to perform different actions when the user clicks on a workout depending on whether the device is using </a:t>
            </a:r>
            <a:r>
              <a:rPr lang="en-US" dirty="0" err="1" smtClean="0"/>
              <a:t>activity_main.xml</a:t>
            </a:r>
            <a:r>
              <a:rPr lang="en-US" dirty="0" smtClean="0"/>
              <a:t> in the layout or layout-large folder.</a:t>
            </a:r>
          </a:p>
          <a:p>
            <a:endParaRPr lang="en-US" dirty="0" smtClean="0"/>
          </a:p>
          <a:p>
            <a:r>
              <a:rPr lang="en-US" dirty="0" smtClean="0"/>
              <a:t>If the app is running on a phone, the device will be using </a:t>
            </a:r>
            <a:r>
              <a:rPr lang="en-US" dirty="0" err="1" smtClean="0"/>
              <a:t>activity_main.xml</a:t>
            </a:r>
            <a:r>
              <a:rPr lang="en-US" dirty="0" smtClean="0"/>
              <a:t> in the layout folder. This layout doesn’t include </a:t>
            </a:r>
            <a:r>
              <a:rPr lang="en-US" dirty="0" err="1" smtClean="0"/>
              <a:t>WorkoutDetailFragment</a:t>
            </a:r>
            <a:r>
              <a:rPr lang="en-US" dirty="0" smtClean="0"/>
              <a:t>, so if the user clicks on a workout, we want </a:t>
            </a:r>
            <a:r>
              <a:rPr lang="en-US" dirty="0" err="1" smtClean="0"/>
              <a:t>MainActivity</a:t>
            </a:r>
            <a:r>
              <a:rPr lang="en-US" dirty="0" smtClean="0"/>
              <a:t> to start </a:t>
            </a:r>
            <a:r>
              <a:rPr lang="en-US" dirty="0" err="1" smtClean="0"/>
              <a:t>DetailActivity</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5828642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app is running on a tablet, the device will be using </a:t>
            </a:r>
            <a:r>
              <a:rPr lang="en-US" dirty="0" err="1" smtClean="0"/>
              <a:t>activity_main.xml</a:t>
            </a:r>
            <a:r>
              <a:rPr lang="en-US" dirty="0" smtClean="0"/>
              <a:t> in the layout-large folder. This layout includes a frame layout with an ID of </a:t>
            </a:r>
            <a:r>
              <a:rPr lang="en-US" dirty="0" err="1" smtClean="0"/>
              <a:t>fragment_container</a:t>
            </a:r>
            <a:r>
              <a:rPr lang="en-US" dirty="0" smtClean="0"/>
              <a:t> that’s used to display </a:t>
            </a:r>
            <a:r>
              <a:rPr lang="en-US" dirty="0" err="1" smtClean="0"/>
              <a:t>WorkoutDetailFragment</a:t>
            </a:r>
            <a:r>
              <a:rPr lang="en-US" dirty="0" smtClean="0"/>
              <a:t>. If the user clicks on a workout in this case, we need to display a new instance of </a:t>
            </a:r>
            <a:r>
              <a:rPr lang="en-US" dirty="0" err="1" smtClean="0"/>
              <a:t>WorkoutDetailFragment</a:t>
            </a:r>
            <a:r>
              <a:rPr lang="en-US" dirty="0" smtClean="0"/>
              <a:t> in the </a:t>
            </a:r>
            <a:r>
              <a:rPr lang="en-US" dirty="0" err="1" smtClean="0"/>
              <a:t>fragment_container</a:t>
            </a:r>
            <a:r>
              <a:rPr lang="en-US" dirty="0" smtClean="0"/>
              <a:t> frame layout.</a:t>
            </a:r>
          </a:p>
          <a:p>
            <a:endParaRPr lang="en-US" dirty="0" smtClean="0"/>
          </a:p>
          <a:p>
            <a:r>
              <a:rPr lang="en-US" dirty="0" smtClean="0"/>
              <a:t>We can deal with both these situations in </a:t>
            </a:r>
            <a:r>
              <a:rPr lang="en-US" dirty="0" err="1" smtClean="0"/>
              <a:t>MainActivity</a:t>
            </a:r>
            <a:r>
              <a:rPr lang="en-US" dirty="0" smtClean="0"/>
              <a:t> by checking which layout the device is using. We can tell this by looking for a view with an ID of </a:t>
            </a:r>
            <a:r>
              <a:rPr lang="en-US" dirty="0" err="1" smtClean="0"/>
              <a:t>fragment_container</a:t>
            </a:r>
            <a:r>
              <a:rPr lang="en-US" dirty="0" smtClean="0"/>
              <a:t>.</a:t>
            </a:r>
          </a:p>
          <a:p>
            <a:endParaRPr lang="en-US" dirty="0" smtClean="0"/>
          </a:p>
          <a:p>
            <a:r>
              <a:rPr lang="en-US" dirty="0" smtClean="0"/>
              <a:t>If </a:t>
            </a:r>
            <a:r>
              <a:rPr lang="en-US" dirty="0" err="1" smtClean="0"/>
              <a:t>fragment_container</a:t>
            </a:r>
            <a:r>
              <a:rPr lang="en-US" dirty="0" smtClean="0"/>
              <a:t> exists, the device must be using </a:t>
            </a:r>
            <a:r>
              <a:rPr lang="en-US" dirty="0" err="1" smtClean="0"/>
              <a:t>activity_main</a:t>
            </a:r>
            <a:r>
              <a:rPr lang="en-US" dirty="0" smtClean="0"/>
              <a:t>. xml in the layout-large folder, so we know we have to display a new instance of </a:t>
            </a:r>
            <a:r>
              <a:rPr lang="en-US" dirty="0" err="1" smtClean="0"/>
              <a:t>WorkoutDetailFragment</a:t>
            </a:r>
            <a:r>
              <a:rPr lang="en-US" dirty="0" smtClean="0"/>
              <a:t> when the user clicks on a workout. If </a:t>
            </a:r>
            <a:r>
              <a:rPr lang="en-US" dirty="0" err="1" smtClean="0"/>
              <a:t>fragment_container</a:t>
            </a:r>
            <a:r>
              <a:rPr lang="en-US" dirty="0" smtClean="0"/>
              <a:t> doesn’t exist, the device must be using the version of </a:t>
            </a:r>
            <a:r>
              <a:rPr lang="en-US" dirty="0" err="1" smtClean="0"/>
              <a:t>activity_main.xml</a:t>
            </a:r>
            <a:r>
              <a:rPr lang="en-US" dirty="0" smtClean="0"/>
              <a:t> in the layout folder, so we need to start </a:t>
            </a:r>
            <a:r>
              <a:rPr lang="en-US" dirty="0" err="1" smtClean="0"/>
              <a:t>DetailActivity</a:t>
            </a:r>
            <a:r>
              <a:rPr lang="en-US" dirty="0" smtClean="0"/>
              <a:t> instead.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64</a:t>
            </a:fld>
            <a:endParaRPr lang="en-US"/>
          </a:p>
        </p:txBody>
      </p:sp>
    </p:spTree>
    <p:extLst>
      <p:ext uri="{BB962C8B-B14F-4D97-AF65-F5344CB8AC3E}">
        <p14:creationId xmlns:p14="http://schemas.microsoft.com/office/powerpoint/2010/main" val="756326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65</a:t>
            </a:fld>
            <a:endParaRPr lang="en-US"/>
          </a:p>
        </p:txBody>
      </p:sp>
    </p:spTree>
    <p:extLst>
      <p:ext uri="{BB962C8B-B14F-4D97-AF65-F5344CB8AC3E}">
        <p14:creationId xmlns:p14="http://schemas.microsoft.com/office/powerpoint/2010/main" val="354132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 you run the app on a tablet, it appears just as before. A list of the workout names appears on the left of the screen, and when you click on one of the workouts, its details appear on the right.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66</a:t>
            </a:fld>
            <a:endParaRPr lang="en-US"/>
          </a:p>
        </p:txBody>
      </p:sp>
    </p:spTree>
    <p:extLst>
      <p:ext uri="{BB962C8B-B14F-4D97-AF65-F5344CB8AC3E}">
        <p14:creationId xmlns:p14="http://schemas.microsoft.com/office/powerpoint/2010/main" val="350725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 you run the app on a phone, the list of workout names appears on the screen. When you click on one of the workouts, its details are displayed in a separate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67</a:t>
            </a:fld>
            <a:endParaRPr lang="en-US"/>
          </a:p>
        </p:txBody>
      </p:sp>
    </p:spTree>
    <p:extLst>
      <p:ext uri="{BB962C8B-B14F-4D97-AF65-F5344CB8AC3E}">
        <p14:creationId xmlns:p14="http://schemas.microsoft.com/office/powerpoint/2010/main" val="579649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the fragment</a:t>
            </a:r>
            <a:r>
              <a:rPr lang="en-US" baseline="0" dirty="0" smtClean="0"/>
              <a:t> lifecycle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68</a:t>
            </a:fld>
            <a:endParaRPr lang="en-US"/>
          </a:p>
        </p:txBody>
      </p:sp>
    </p:spTree>
    <p:extLst>
      <p:ext uri="{BB962C8B-B14F-4D97-AF65-F5344CB8AC3E}">
        <p14:creationId xmlns:p14="http://schemas.microsoft.com/office/powerpoint/2010/main" val="7831126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week looking at Fragments – KEEP YOUR OPINION ABOUT FRAGMENTS TO YOURSELF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You’ve seen how to create apps that work in the same way irrespective of the device they’re running on. But what if you want your app to look and behave differently depending on whether it’s running on a phone or a tablet? In this chapter, we’ll show you how to make your app choose the most appropriate layout for the device screen size. We’ll also introduce you to fragments, a way of creating modular code components that can be reused by different activities.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72</a:t>
            </a:fld>
            <a:endParaRPr lang="en-US"/>
          </a:p>
        </p:txBody>
      </p:sp>
    </p:spTree>
    <p:extLst>
      <p:ext uri="{BB962C8B-B14F-4D97-AF65-F5344CB8AC3E}">
        <p14:creationId xmlns:p14="http://schemas.microsoft.com/office/powerpoint/2010/main" val="137414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Here are the steps</a:t>
            </a:r>
          </a:p>
          <a:p>
            <a:pPr fontAlgn="base"/>
            <a:r>
              <a:rPr lang="en-US" sz="1200" kern="1200" dirty="0" smtClean="0">
                <a:solidFill>
                  <a:schemeClr val="tx1"/>
                </a:solidFill>
                <a:effectLst/>
                <a:latin typeface="+mn-lt"/>
                <a:ea typeface="+mn-ea"/>
                <a:cs typeface="+mn-cs"/>
              </a:rPr>
              <a:t>There are a number of steps we’ll go through to build the app:</a:t>
            </a:r>
          </a:p>
          <a:p>
            <a:pPr fontAlgn="base"/>
            <a:r>
              <a:rPr lang="en-US" sz="1200" b="1" i="0" kern="1200" dirty="0" smtClean="0">
                <a:solidFill>
                  <a:schemeClr val="tx1"/>
                </a:solidFill>
                <a:effectLst/>
                <a:latin typeface="+mn-lt"/>
                <a:ea typeface="+mn-ea"/>
                <a:cs typeface="+mn-cs"/>
              </a:rPr>
              <a:t>Create the fragments.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We’ll create two fragments. </a:t>
            </a:r>
            <a:r>
              <a:rPr lang="en-US" sz="1200" kern="1200" dirty="0" err="1" smtClean="0">
                <a:solidFill>
                  <a:schemeClr val="tx1"/>
                </a:solidFill>
                <a:effectLst/>
                <a:latin typeface="+mn-lt"/>
                <a:ea typeface="+mn-ea"/>
                <a:cs typeface="+mn-cs"/>
              </a:rPr>
              <a:t>WorkoutListFragment</a:t>
            </a:r>
            <a:r>
              <a:rPr lang="en-US" sz="1200" kern="1200" dirty="0" smtClean="0">
                <a:solidFill>
                  <a:schemeClr val="tx1"/>
                </a:solidFill>
                <a:effectLst/>
                <a:latin typeface="+mn-lt"/>
                <a:ea typeface="+mn-ea"/>
                <a:cs typeface="+mn-cs"/>
              </a:rPr>
              <a:t> will be used to display a list of workouts, and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will be used to display details of a specific workout. We’ll display these fragments in a single activity. We’ll also add a plain old Java Workout class that the fragments will use to get their data from.</a:t>
            </a:r>
          </a:p>
          <a:p>
            <a:pPr fontAlgn="base"/>
            <a:r>
              <a:rPr lang="en-US" sz="1200" b="1" i="0" kern="1200" dirty="0" smtClean="0">
                <a:solidFill>
                  <a:schemeClr val="tx1"/>
                </a:solidFill>
                <a:effectLst/>
                <a:latin typeface="+mn-lt"/>
                <a:ea typeface="+mn-ea"/>
                <a:cs typeface="+mn-cs"/>
              </a:rPr>
              <a:t>Link the two fragments.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When we click on a workout in </a:t>
            </a:r>
            <a:r>
              <a:rPr lang="en-US" sz="1200" kern="1200" dirty="0" err="1" smtClean="0">
                <a:solidFill>
                  <a:schemeClr val="tx1"/>
                </a:solidFill>
                <a:effectLst/>
                <a:latin typeface="+mn-lt"/>
                <a:ea typeface="+mn-ea"/>
                <a:cs typeface="+mn-cs"/>
              </a:rPr>
              <a:t>WorkoutListFragment</a:t>
            </a:r>
            <a:r>
              <a:rPr lang="en-US" sz="1200" kern="1200" dirty="0" smtClean="0">
                <a:solidFill>
                  <a:schemeClr val="tx1"/>
                </a:solidFill>
                <a:effectLst/>
                <a:latin typeface="+mn-lt"/>
                <a:ea typeface="+mn-ea"/>
                <a:cs typeface="+mn-cs"/>
              </a:rPr>
              <a:t>, we want to display details of the workout in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Create device-specific layouts.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Finally, we’re going to change our app so that it looks and behaves differently depending on what sort of device it’s run on. If it’s run on a device with a large screen, the fragments will be displayed alongside each other. If not, they’ll be displayed in separate activities.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48270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We’ll start by adding the Workout class to the app.</a:t>
            </a:r>
          </a:p>
          <a:p>
            <a:pPr fontAlgn="base"/>
            <a:r>
              <a:rPr lang="en-US" sz="1200" i="1" kern="1200" dirty="0" err="1" smtClean="0">
                <a:solidFill>
                  <a:schemeClr val="tx1"/>
                </a:solidFill>
                <a:effectLst/>
                <a:latin typeface="+mn-lt"/>
                <a:ea typeface="+mn-ea"/>
                <a:cs typeface="+mn-cs"/>
              </a:rPr>
              <a:t>Workout.java</a:t>
            </a:r>
            <a:r>
              <a:rPr lang="en-US" sz="1200" kern="1200" dirty="0" smtClean="0">
                <a:solidFill>
                  <a:schemeClr val="tx1"/>
                </a:solidFill>
                <a:effectLst/>
                <a:latin typeface="+mn-lt"/>
                <a:ea typeface="+mn-ea"/>
                <a:cs typeface="+mn-cs"/>
              </a:rPr>
              <a:t> is a pure Java class file that the app will get workout data from. The class defines an array of four workouts, where each workout is composed of a name and description. Add the class to the </a:t>
            </a:r>
            <a:r>
              <a:rPr lang="en-US" sz="1200" i="1" kern="1200" dirty="0" err="1" smtClean="0">
                <a:solidFill>
                  <a:schemeClr val="tx1"/>
                </a:solidFill>
                <a:effectLst/>
                <a:latin typeface="+mn-lt"/>
                <a:ea typeface="+mn-ea"/>
                <a:cs typeface="+mn-cs"/>
              </a:rPr>
              <a:t>com.hfad</a:t>
            </a:r>
            <a:r>
              <a:rPr lang="en-US" sz="1200" i="1" kern="1200" dirty="0" smtClean="0">
                <a:solidFill>
                  <a:schemeClr val="tx1"/>
                </a:solidFill>
                <a:effectLst/>
                <a:latin typeface="+mn-lt"/>
                <a:ea typeface="+mn-ea"/>
                <a:cs typeface="+mn-cs"/>
              </a:rPr>
              <a:t>. workout</a:t>
            </a:r>
            <a:r>
              <a:rPr lang="en-US" sz="1200" kern="1200" dirty="0" smtClean="0">
                <a:solidFill>
                  <a:schemeClr val="tx1"/>
                </a:solidFill>
                <a:effectLst/>
                <a:latin typeface="+mn-lt"/>
                <a:ea typeface="+mn-ea"/>
                <a:cs typeface="+mn-cs"/>
              </a:rPr>
              <a:t> package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/main/java</a:t>
            </a:r>
            <a:r>
              <a:rPr lang="en-US" sz="1200" kern="1200" dirty="0" smtClean="0">
                <a:solidFill>
                  <a:schemeClr val="tx1"/>
                </a:solidFill>
                <a:effectLst/>
                <a:latin typeface="+mn-lt"/>
                <a:ea typeface="+mn-ea"/>
                <a:cs typeface="+mn-cs"/>
              </a:rPr>
              <a:t> folder in your project, giving it a class name of Workout. Then save your changes.</a:t>
            </a:r>
          </a:p>
          <a:p>
            <a:pPr fontAlgn="base"/>
            <a:r>
              <a:rPr lang="en-US" sz="1200" kern="1200" dirty="0" smtClean="0">
                <a:solidFill>
                  <a:schemeClr val="tx1"/>
                </a:solidFill>
                <a:effectLst/>
                <a:latin typeface="+mn-lt"/>
                <a:ea typeface="+mn-ea"/>
                <a:cs typeface="+mn-cs"/>
              </a:rPr>
              <a:t>The data will be used by the fragment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We’ll create this fragment next.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55289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add a new fragment called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to the project to display details of a single workout. You add a new fragment in a similar way to how you add a new activity. In Android Studio, go to </a:t>
            </a:r>
            <a:r>
              <a:rPr lang="en-US" sz="1200" kern="1200" dirty="0" err="1" smtClean="0">
                <a:solidFill>
                  <a:schemeClr val="tx1"/>
                </a:solidFill>
                <a:effectLst/>
                <a:latin typeface="+mn-lt"/>
                <a:ea typeface="+mn-ea"/>
                <a:cs typeface="+mn-cs"/>
              </a:rPr>
              <a:t>File→New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Fragment→Fragment</a:t>
            </a:r>
            <a:r>
              <a:rPr lang="en-US" sz="1200" kern="1200" dirty="0" smtClean="0">
                <a:solidFill>
                  <a:schemeClr val="tx1"/>
                </a:solidFill>
                <a:effectLst/>
                <a:latin typeface="+mn-lt"/>
                <a:ea typeface="+mn-ea"/>
                <a:cs typeface="+mn-cs"/>
              </a:rPr>
              <a:t> (Blank).You will be asked to choose options for your new fragment. Give the fragment a name of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tick the option to create layout XML for it, and give the fragment layout a name of “</a:t>
            </a:r>
            <a:r>
              <a:rPr lang="en-US" sz="1200" kern="1200" dirty="0" err="1" smtClean="0">
                <a:solidFill>
                  <a:schemeClr val="tx1"/>
                </a:solidFill>
                <a:effectLst/>
                <a:latin typeface="+mn-lt"/>
                <a:ea typeface="+mn-ea"/>
                <a:cs typeface="+mn-cs"/>
              </a:rPr>
              <a:t>fragment_workout_detail</a:t>
            </a:r>
            <a:r>
              <a:rPr lang="en-US" sz="1200" kern="1200" dirty="0" smtClean="0">
                <a:solidFill>
                  <a:schemeClr val="tx1"/>
                </a:solidFill>
                <a:effectLst/>
                <a:latin typeface="+mn-lt"/>
                <a:ea typeface="+mn-ea"/>
                <a:cs typeface="+mn-cs"/>
              </a:rPr>
              <a:t>”. Untick the options to include fragment factory methods and interface callbacks; these options generate extra code which you don’t need to use. When you’re done, click on the Finish button.</a:t>
            </a:r>
          </a:p>
          <a:p>
            <a:pPr fontAlgn="base"/>
            <a:r>
              <a:rPr lang="en-US" sz="1200" kern="1200" dirty="0" smtClean="0">
                <a:solidFill>
                  <a:schemeClr val="tx1"/>
                </a:solidFill>
                <a:effectLst/>
                <a:latin typeface="+mn-lt"/>
                <a:ea typeface="+mn-ea"/>
                <a:cs typeface="+mn-cs"/>
              </a:rPr>
              <a:t>When you click on the Finish button, Android Studio creates a new fragment file called </a:t>
            </a:r>
            <a:r>
              <a:rPr lang="en-US" sz="1200" kern="1200" dirty="0" err="1" smtClean="0">
                <a:solidFill>
                  <a:schemeClr val="tx1"/>
                </a:solidFill>
                <a:effectLst/>
                <a:latin typeface="+mn-lt"/>
                <a:ea typeface="+mn-ea"/>
                <a:cs typeface="+mn-cs"/>
              </a:rPr>
              <a:t>WorkoutDetailFragment.java</a:t>
            </a:r>
            <a:r>
              <a:rPr lang="en-US" sz="1200" kern="1200" dirty="0" smtClean="0">
                <a:solidFill>
                  <a:schemeClr val="tx1"/>
                </a:solidFill>
                <a:effectLst/>
                <a:latin typeface="+mn-lt"/>
                <a:ea typeface="+mn-ea"/>
                <a:cs typeface="+mn-cs"/>
              </a:rPr>
              <a:t> in the app/</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/main/java folder, and a new layout file called </a:t>
            </a:r>
            <a:r>
              <a:rPr lang="en-US" sz="1200" kern="1200" dirty="0" err="1" smtClean="0">
                <a:solidFill>
                  <a:schemeClr val="tx1"/>
                </a:solidFill>
                <a:effectLst/>
                <a:latin typeface="+mn-lt"/>
                <a:ea typeface="+mn-ea"/>
                <a:cs typeface="+mn-cs"/>
              </a:rPr>
              <a:t>fragment_workout_detail.xml</a:t>
            </a:r>
            <a:r>
              <a:rPr lang="en-US" sz="1200" kern="1200" dirty="0" smtClean="0">
                <a:solidFill>
                  <a:schemeClr val="tx1"/>
                </a:solidFill>
                <a:effectLst/>
                <a:latin typeface="+mn-lt"/>
                <a:ea typeface="+mn-ea"/>
                <a:cs typeface="+mn-cs"/>
              </a:rPr>
              <a:t> in the app/</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/res/layout folder.</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63910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9/15/16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9/15/16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9/15/16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9/15/16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tiff"/></Relationships>
</file>

<file path=ppt/slides/_rels/slide41.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tiff"/></Relationships>
</file>

<file path=ppt/slides/_rels/slide46.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tiff"/></Relationships>
</file>

<file path=ppt/slides/_rels/slide48.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7.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8.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0.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4b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50655" y="0"/>
            <a:ext cx="7690690" cy="6858000"/>
          </a:xfrm>
          <a:prstGeom prst="rect">
            <a:avLst/>
          </a:prstGeom>
        </p:spPr>
      </p:pic>
    </p:spTree>
    <p:extLst>
      <p:ext uri="{BB962C8B-B14F-4D97-AF65-F5344CB8AC3E}">
        <p14:creationId xmlns:p14="http://schemas.microsoft.com/office/powerpoint/2010/main" val="19502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8950" y="69850"/>
            <a:ext cx="11214100" cy="6718300"/>
          </a:xfrm>
          <a:prstGeom prst="rect">
            <a:avLst/>
          </a:prstGeom>
        </p:spPr>
      </p:pic>
    </p:spTree>
    <p:extLst>
      <p:ext uri="{BB962C8B-B14F-4D97-AF65-F5344CB8AC3E}">
        <p14:creationId xmlns:p14="http://schemas.microsoft.com/office/powerpoint/2010/main" val="104816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33967" y="0"/>
            <a:ext cx="7524065" cy="6858000"/>
          </a:xfrm>
          <a:prstGeom prst="rect">
            <a:avLst/>
          </a:prstGeom>
        </p:spPr>
      </p:pic>
    </p:spTree>
    <p:extLst>
      <p:ext uri="{BB962C8B-B14F-4D97-AF65-F5344CB8AC3E}">
        <p14:creationId xmlns:p14="http://schemas.microsoft.com/office/powerpoint/2010/main" val="8137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4200" y="863600"/>
            <a:ext cx="11023600" cy="5130800"/>
          </a:xfrm>
          <a:prstGeom prst="rect">
            <a:avLst/>
          </a:prstGeom>
        </p:spPr>
      </p:pic>
    </p:spTree>
    <p:extLst>
      <p:ext uri="{BB962C8B-B14F-4D97-AF65-F5344CB8AC3E}">
        <p14:creationId xmlns:p14="http://schemas.microsoft.com/office/powerpoint/2010/main" val="108908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91550" y="285750"/>
            <a:ext cx="3200400" cy="3238500"/>
          </a:xfrm>
          <a:prstGeom prst="rect">
            <a:avLst/>
          </a:prstGeom>
        </p:spPr>
      </p:pic>
      <p:pic>
        <p:nvPicPr>
          <p:cNvPr id="5" name="Picture 4"/>
          <p:cNvPicPr>
            <a:picLocks noChangeAspect="1"/>
          </p:cNvPicPr>
          <p:nvPr/>
        </p:nvPicPr>
        <p:blipFill>
          <a:blip r:embed="rId4"/>
          <a:stretch>
            <a:fillRect/>
          </a:stretch>
        </p:blipFill>
        <p:spPr>
          <a:xfrm>
            <a:off x="571500" y="95250"/>
            <a:ext cx="7557448" cy="6858000"/>
          </a:xfrm>
          <a:prstGeom prst="rect">
            <a:avLst/>
          </a:prstGeom>
        </p:spPr>
      </p:pic>
    </p:spTree>
    <p:extLst>
      <p:ext uri="{BB962C8B-B14F-4D97-AF65-F5344CB8AC3E}">
        <p14:creationId xmlns:p14="http://schemas.microsoft.com/office/powerpoint/2010/main" val="200310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61165" y="0"/>
            <a:ext cx="10069669" cy="6858000"/>
          </a:xfrm>
          <a:prstGeom prst="rect">
            <a:avLst/>
          </a:prstGeom>
        </p:spPr>
      </p:pic>
    </p:spTree>
    <p:extLst>
      <p:ext uri="{BB962C8B-B14F-4D97-AF65-F5344CB8AC3E}">
        <p14:creationId xmlns:p14="http://schemas.microsoft.com/office/powerpoint/2010/main" val="163478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00150" y="1485900"/>
            <a:ext cx="9334500" cy="2590800"/>
          </a:xfrm>
          <a:prstGeom prst="rect">
            <a:avLst/>
          </a:prstGeom>
        </p:spPr>
      </p:pic>
    </p:spTree>
    <p:extLst>
      <p:ext uri="{BB962C8B-B14F-4D97-AF65-F5344CB8AC3E}">
        <p14:creationId xmlns:p14="http://schemas.microsoft.com/office/powerpoint/2010/main" val="193979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1350" y="546100"/>
            <a:ext cx="10833100" cy="5308600"/>
          </a:xfrm>
          <a:prstGeom prst="rect">
            <a:avLst/>
          </a:prstGeom>
        </p:spPr>
      </p:pic>
    </p:spTree>
    <p:extLst>
      <p:ext uri="{BB962C8B-B14F-4D97-AF65-F5344CB8AC3E}">
        <p14:creationId xmlns:p14="http://schemas.microsoft.com/office/powerpoint/2010/main" val="119294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39283" y="0"/>
            <a:ext cx="4913433" cy="6858000"/>
          </a:xfrm>
          <a:prstGeom prst="rect">
            <a:avLst/>
          </a:prstGeom>
        </p:spPr>
      </p:pic>
    </p:spTree>
    <p:extLst>
      <p:ext uri="{BB962C8B-B14F-4D97-AF65-F5344CB8AC3E}">
        <p14:creationId xmlns:p14="http://schemas.microsoft.com/office/powerpoint/2010/main" val="16593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08500" y="0"/>
            <a:ext cx="7174999" cy="6858000"/>
          </a:xfrm>
          <a:prstGeom prst="rect">
            <a:avLst/>
          </a:prstGeom>
        </p:spPr>
      </p:pic>
    </p:spTree>
    <p:extLst>
      <p:ext uri="{BB962C8B-B14F-4D97-AF65-F5344CB8AC3E}">
        <p14:creationId xmlns:p14="http://schemas.microsoft.com/office/powerpoint/2010/main" val="174918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7 HFAD – </a:t>
            </a:r>
            <a:r>
              <a:rPr lang="en-US" dirty="0" smtClean="0"/>
              <a:t>Fragments</a:t>
            </a:r>
          </a:p>
          <a:p>
            <a:r>
              <a:rPr lang="en-US" dirty="0" smtClean="0"/>
              <a:t>Assignment – Use case titles for class project (due by email 9/22)</a:t>
            </a:r>
          </a:p>
          <a:p>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2438" y="0"/>
            <a:ext cx="8067124" cy="6858000"/>
          </a:xfrm>
          <a:prstGeom prst="rect">
            <a:avLst/>
          </a:prstGeom>
        </p:spPr>
      </p:pic>
    </p:spTree>
    <p:extLst>
      <p:ext uri="{BB962C8B-B14F-4D97-AF65-F5344CB8AC3E}">
        <p14:creationId xmlns:p14="http://schemas.microsoft.com/office/powerpoint/2010/main" val="119882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25700" y="1555750"/>
            <a:ext cx="7006904" cy="3987800"/>
          </a:xfrm>
          <a:prstGeom prst="rect">
            <a:avLst/>
          </a:prstGeom>
        </p:spPr>
      </p:pic>
    </p:spTree>
    <p:extLst>
      <p:ext uri="{BB962C8B-B14F-4D97-AF65-F5344CB8AC3E}">
        <p14:creationId xmlns:p14="http://schemas.microsoft.com/office/powerpoint/2010/main" val="18431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67050" y="311150"/>
            <a:ext cx="4038600" cy="1930400"/>
          </a:xfrm>
          <a:prstGeom prst="rect">
            <a:avLst/>
          </a:prstGeom>
        </p:spPr>
      </p:pic>
      <p:pic>
        <p:nvPicPr>
          <p:cNvPr id="4" name="Picture 3"/>
          <p:cNvPicPr>
            <a:picLocks noChangeAspect="1"/>
          </p:cNvPicPr>
          <p:nvPr/>
        </p:nvPicPr>
        <p:blipFill>
          <a:blip r:embed="rId4"/>
          <a:stretch>
            <a:fillRect/>
          </a:stretch>
        </p:blipFill>
        <p:spPr>
          <a:xfrm>
            <a:off x="2838450" y="2660650"/>
            <a:ext cx="4495800" cy="1524000"/>
          </a:xfrm>
          <a:prstGeom prst="rect">
            <a:avLst/>
          </a:prstGeom>
        </p:spPr>
      </p:pic>
      <p:pic>
        <p:nvPicPr>
          <p:cNvPr id="5" name="Picture 4"/>
          <p:cNvPicPr>
            <a:picLocks noChangeAspect="1"/>
          </p:cNvPicPr>
          <p:nvPr/>
        </p:nvPicPr>
        <p:blipFill>
          <a:blip r:embed="rId5"/>
          <a:stretch>
            <a:fillRect/>
          </a:stretch>
        </p:blipFill>
        <p:spPr>
          <a:xfrm>
            <a:off x="1295400" y="4603750"/>
            <a:ext cx="7467600" cy="1536700"/>
          </a:xfrm>
          <a:prstGeom prst="rect">
            <a:avLst/>
          </a:prstGeom>
        </p:spPr>
      </p:pic>
    </p:spTree>
    <p:extLst>
      <p:ext uri="{BB962C8B-B14F-4D97-AF65-F5344CB8AC3E}">
        <p14:creationId xmlns:p14="http://schemas.microsoft.com/office/powerpoint/2010/main" val="96931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9600" y="1593850"/>
            <a:ext cx="8432800" cy="3670300"/>
          </a:xfrm>
          <a:prstGeom prst="rect">
            <a:avLst/>
          </a:prstGeom>
        </p:spPr>
      </p:pic>
    </p:spTree>
    <p:extLst>
      <p:ext uri="{BB962C8B-B14F-4D97-AF65-F5344CB8AC3E}">
        <p14:creationId xmlns:p14="http://schemas.microsoft.com/office/powerpoint/2010/main" val="2244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1950" y="69850"/>
            <a:ext cx="11468100" cy="6718300"/>
          </a:xfrm>
          <a:prstGeom prst="rect">
            <a:avLst/>
          </a:prstGeom>
        </p:spPr>
      </p:pic>
    </p:spTree>
    <p:extLst>
      <p:ext uri="{BB962C8B-B14F-4D97-AF65-F5344CB8AC3E}">
        <p14:creationId xmlns:p14="http://schemas.microsoft.com/office/powerpoint/2010/main" val="150106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57399" y="863600"/>
            <a:ext cx="7321503" cy="4527550"/>
          </a:xfrm>
          <a:prstGeom prst="rect">
            <a:avLst/>
          </a:prstGeom>
        </p:spPr>
      </p:pic>
    </p:spTree>
    <p:extLst>
      <p:ext uri="{BB962C8B-B14F-4D97-AF65-F5344CB8AC3E}">
        <p14:creationId xmlns:p14="http://schemas.microsoft.com/office/powerpoint/2010/main" val="111987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635000"/>
            <a:ext cx="10363200" cy="5588000"/>
          </a:xfrm>
          <a:prstGeom prst="rect">
            <a:avLst/>
          </a:prstGeom>
        </p:spPr>
      </p:pic>
    </p:spTree>
    <p:extLst>
      <p:ext uri="{BB962C8B-B14F-4D97-AF65-F5344CB8AC3E}">
        <p14:creationId xmlns:p14="http://schemas.microsoft.com/office/powerpoint/2010/main" val="7806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5149" y="1416050"/>
            <a:ext cx="10883451" cy="3727450"/>
          </a:xfrm>
          <a:prstGeom prst="rect">
            <a:avLst/>
          </a:prstGeom>
        </p:spPr>
      </p:pic>
    </p:spTree>
    <p:extLst>
      <p:ext uri="{BB962C8B-B14F-4D97-AF65-F5344CB8AC3E}">
        <p14:creationId xmlns:p14="http://schemas.microsoft.com/office/powerpoint/2010/main" val="149208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49" y="2095500"/>
            <a:ext cx="11433175" cy="990600"/>
          </a:xfrm>
          <a:prstGeom prst="rect">
            <a:avLst/>
          </a:prstGeom>
        </p:spPr>
      </p:pic>
    </p:spTree>
    <p:extLst>
      <p:ext uri="{BB962C8B-B14F-4D97-AF65-F5344CB8AC3E}">
        <p14:creationId xmlns:p14="http://schemas.microsoft.com/office/powerpoint/2010/main" val="189580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5450" y="2381250"/>
            <a:ext cx="10541000" cy="762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00" y="3911600"/>
            <a:ext cx="6941038" cy="622300"/>
          </a:xfrm>
          <a:prstGeom prst="rect">
            <a:avLst/>
          </a:prstGeom>
        </p:spPr>
      </p:pic>
    </p:spTree>
    <p:extLst>
      <p:ext uri="{BB962C8B-B14F-4D97-AF65-F5344CB8AC3E}">
        <p14:creationId xmlns:p14="http://schemas.microsoft.com/office/powerpoint/2010/main" val="97621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 fragment is used to control part of a screen. It can be reused across multiple activities.</a:t>
            </a:r>
          </a:p>
          <a:p>
            <a:pPr fontAlgn="base"/>
            <a:r>
              <a:rPr lang="en-US" dirty="0"/>
              <a:t>A fragment has an associated layout.</a:t>
            </a:r>
          </a:p>
          <a:p>
            <a:pPr fontAlgn="base"/>
            <a:r>
              <a:rPr lang="en-US" dirty="0"/>
              <a:t>A fragment is a subclass of the </a:t>
            </a:r>
            <a:r>
              <a:rPr lang="en-US" dirty="0" err="1"/>
              <a:t>android.app.Fragment</a:t>
            </a:r>
            <a:r>
              <a:rPr lang="en-US" dirty="0"/>
              <a:t> class.</a:t>
            </a:r>
          </a:p>
          <a:p>
            <a:pPr fontAlgn="base"/>
            <a:r>
              <a:rPr lang="en-US" dirty="0"/>
              <a:t>The </a:t>
            </a:r>
            <a:r>
              <a:rPr lang="en-US" dirty="0" err="1"/>
              <a:t>onCreateView</a:t>
            </a:r>
            <a:r>
              <a:rPr lang="en-US" dirty="0"/>
              <a:t>() method gets called each time Android needs the fragment’s layout.</a:t>
            </a:r>
          </a:p>
          <a:p>
            <a:pPr fontAlgn="base"/>
            <a:r>
              <a:rPr lang="en-US" dirty="0"/>
              <a:t>Add a fragment to an activity’s layout using the &lt;fragment&gt; element and adding a </a:t>
            </a:r>
            <a:r>
              <a:rPr lang="en-US" dirty="0" err="1"/>
              <a:t>classattribute</a:t>
            </a:r>
            <a:r>
              <a:rPr lang="en-US" dirty="0"/>
              <a:t>.</a:t>
            </a:r>
          </a:p>
          <a:p>
            <a:pPr fontAlgn="base"/>
            <a:r>
              <a:rPr lang="en-US" dirty="0"/>
              <a:t>The fragment lifecycle methods tie in with the states of the activity that contains the fragment.</a:t>
            </a:r>
          </a:p>
          <a:p>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83836" y="0"/>
            <a:ext cx="8024327" cy="6858000"/>
          </a:xfrm>
          <a:prstGeom prst="rect">
            <a:avLst/>
          </a:prstGeom>
        </p:spPr>
      </p:pic>
    </p:spTree>
    <p:extLst>
      <p:ext uri="{BB962C8B-B14F-4D97-AF65-F5344CB8AC3E}">
        <p14:creationId xmlns:p14="http://schemas.microsoft.com/office/powerpoint/2010/main" val="164468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60549" y="660400"/>
            <a:ext cx="8131959" cy="5054600"/>
          </a:xfrm>
          <a:prstGeom prst="rect">
            <a:avLst/>
          </a:prstGeom>
        </p:spPr>
      </p:pic>
    </p:spTree>
    <p:extLst>
      <p:ext uri="{BB962C8B-B14F-4D97-AF65-F5344CB8AC3E}">
        <p14:creationId xmlns:p14="http://schemas.microsoft.com/office/powerpoint/2010/main" val="161856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73395" y="0"/>
            <a:ext cx="10845209" cy="6858000"/>
          </a:xfrm>
          <a:prstGeom prst="rect">
            <a:avLst/>
          </a:prstGeom>
        </p:spPr>
      </p:pic>
    </p:spTree>
    <p:extLst>
      <p:ext uri="{BB962C8B-B14F-4D97-AF65-F5344CB8AC3E}">
        <p14:creationId xmlns:p14="http://schemas.microsoft.com/office/powerpoint/2010/main" val="103086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1500" y="514350"/>
            <a:ext cx="8997950" cy="5586476"/>
          </a:xfrm>
          <a:prstGeom prst="rect">
            <a:avLst/>
          </a:prstGeom>
        </p:spPr>
      </p:pic>
    </p:spTree>
    <p:extLst>
      <p:ext uri="{BB962C8B-B14F-4D97-AF65-F5344CB8AC3E}">
        <p14:creationId xmlns:p14="http://schemas.microsoft.com/office/powerpoint/2010/main" val="55042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40423" y="0"/>
            <a:ext cx="9054353"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150"/>
            <a:ext cx="4432300" cy="1346200"/>
          </a:xfrm>
          <a:prstGeom prst="rect">
            <a:avLst/>
          </a:prstGeom>
        </p:spPr>
      </p:pic>
    </p:spTree>
    <p:extLst>
      <p:ext uri="{BB962C8B-B14F-4D97-AF65-F5344CB8AC3E}">
        <p14:creationId xmlns:p14="http://schemas.microsoft.com/office/powerpoint/2010/main" val="57963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1860550"/>
            <a:ext cx="9726295" cy="1835150"/>
          </a:xfrm>
          <a:prstGeom prst="rect">
            <a:avLst/>
          </a:prstGeom>
        </p:spPr>
      </p:pic>
    </p:spTree>
    <p:extLst>
      <p:ext uri="{BB962C8B-B14F-4D97-AF65-F5344CB8AC3E}">
        <p14:creationId xmlns:p14="http://schemas.microsoft.com/office/powerpoint/2010/main" val="117531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049" y="1778000"/>
            <a:ext cx="8165341" cy="1784350"/>
          </a:xfrm>
          <a:prstGeom prst="rect">
            <a:avLst/>
          </a:prstGeom>
        </p:spPr>
      </p:pic>
    </p:spTree>
    <p:extLst>
      <p:ext uri="{BB962C8B-B14F-4D97-AF65-F5344CB8AC3E}">
        <p14:creationId xmlns:p14="http://schemas.microsoft.com/office/powerpoint/2010/main" val="136218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4022" y="0"/>
            <a:ext cx="5583955" cy="6858000"/>
          </a:xfrm>
          <a:prstGeom prst="rect">
            <a:avLst/>
          </a:prstGeom>
        </p:spPr>
      </p:pic>
    </p:spTree>
    <p:extLst>
      <p:ext uri="{BB962C8B-B14F-4D97-AF65-F5344CB8AC3E}">
        <p14:creationId xmlns:p14="http://schemas.microsoft.com/office/powerpoint/2010/main" val="24777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6153" y="0"/>
            <a:ext cx="8979694" cy="6858000"/>
          </a:xfrm>
          <a:prstGeom prst="rect">
            <a:avLst/>
          </a:prstGeom>
        </p:spPr>
      </p:pic>
    </p:spTree>
    <p:extLst>
      <p:ext uri="{BB962C8B-B14F-4D97-AF65-F5344CB8AC3E}">
        <p14:creationId xmlns:p14="http://schemas.microsoft.com/office/powerpoint/2010/main" val="6892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000" y="1149350"/>
            <a:ext cx="11684000" cy="4559300"/>
          </a:xfrm>
          <a:prstGeom prst="rect">
            <a:avLst/>
          </a:prstGeom>
        </p:spPr>
      </p:pic>
    </p:spTree>
    <p:extLst>
      <p:ext uri="{BB962C8B-B14F-4D97-AF65-F5344CB8AC3E}">
        <p14:creationId xmlns:p14="http://schemas.microsoft.com/office/powerpoint/2010/main" val="11383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The</a:t>
            </a:r>
            <a:r>
              <a:rPr lang="en-US" dirty="0"/>
              <a:t> Fragment class doesn’t extend the Activity class or implement the Context class.</a:t>
            </a:r>
          </a:p>
          <a:p>
            <a:pPr fontAlgn="base"/>
            <a:r>
              <a:rPr lang="en-US" dirty="0"/>
              <a:t>Fragments don’t have a </a:t>
            </a:r>
            <a:r>
              <a:rPr lang="en-US" dirty="0" err="1"/>
              <a:t>findViewById</a:t>
            </a:r>
            <a:r>
              <a:rPr lang="en-US" dirty="0"/>
              <a:t>() method. Instead, use the </a:t>
            </a:r>
            <a:r>
              <a:rPr lang="en-US" dirty="0" err="1"/>
              <a:t>getView</a:t>
            </a:r>
            <a:r>
              <a:rPr lang="en-US" dirty="0"/>
              <a:t>() method to get a reference to the root view, then call the view’s </a:t>
            </a:r>
            <a:r>
              <a:rPr lang="en-US" dirty="0" err="1"/>
              <a:t>findViewById</a:t>
            </a:r>
            <a:r>
              <a:rPr lang="en-US" dirty="0"/>
              <a:t>() method.</a:t>
            </a:r>
          </a:p>
          <a:p>
            <a:pPr fontAlgn="base"/>
            <a:r>
              <a:rPr lang="en-US" dirty="0"/>
              <a:t>A list fragment is a fragment that comes complete with a </a:t>
            </a:r>
            <a:r>
              <a:rPr lang="en-US" dirty="0" err="1"/>
              <a:t>ListView</a:t>
            </a:r>
            <a:r>
              <a:rPr lang="en-US" dirty="0"/>
              <a:t>. You create one by </a:t>
            </a:r>
            <a:r>
              <a:rPr lang="en-US" dirty="0" err="1"/>
              <a:t>subclassing</a:t>
            </a:r>
            <a:r>
              <a:rPr lang="en-US" dirty="0"/>
              <a:t> </a:t>
            </a:r>
            <a:r>
              <a:rPr lang="en-US" dirty="0" err="1"/>
              <a:t>ListFragment</a:t>
            </a:r>
            <a:r>
              <a:rPr lang="en-US" dirty="0"/>
              <a:t>.</a:t>
            </a:r>
          </a:p>
          <a:p>
            <a:pPr fontAlgn="base"/>
            <a:r>
              <a:rPr lang="en-US" dirty="0"/>
              <a:t>If you need to get a fragment to respond to changes in the user interface, use the&lt;</a:t>
            </a:r>
            <a:r>
              <a:rPr lang="en-US" dirty="0" err="1"/>
              <a:t>FrameLayout</a:t>
            </a:r>
            <a:r>
              <a:rPr lang="en-US" dirty="0"/>
              <a:t>&gt; element.</a:t>
            </a:r>
          </a:p>
          <a:p>
            <a:pPr fontAlgn="base"/>
            <a:r>
              <a:rPr lang="en-US" dirty="0"/>
              <a:t>Use fragment transactions to make a set of changes to an existing fragment and add to the back stack.</a:t>
            </a:r>
          </a:p>
          <a:p>
            <a:pPr fontAlgn="base"/>
            <a:r>
              <a:rPr lang="en-US" dirty="0"/>
              <a:t>Make apps look different on different devices by putting separate layouts in device-appropriate folders.</a:t>
            </a:r>
          </a:p>
          <a:p>
            <a:endParaRPr lang="en-US" dirty="0"/>
          </a:p>
        </p:txBody>
      </p:sp>
    </p:spTree>
    <p:extLst>
      <p:ext uri="{BB962C8B-B14F-4D97-AF65-F5344CB8AC3E}">
        <p14:creationId xmlns:p14="http://schemas.microsoft.com/office/powerpoint/2010/main" val="1633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5950" y="82550"/>
            <a:ext cx="10960100" cy="6692900"/>
          </a:xfrm>
          <a:prstGeom prst="rect">
            <a:avLst/>
          </a:prstGeom>
        </p:spPr>
      </p:pic>
    </p:spTree>
    <p:extLst>
      <p:ext uri="{BB962C8B-B14F-4D97-AF65-F5344CB8AC3E}">
        <p14:creationId xmlns:p14="http://schemas.microsoft.com/office/powerpoint/2010/main" val="163140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0650" y="1181100"/>
            <a:ext cx="9944100" cy="1447800"/>
          </a:xfrm>
          <a:prstGeom prst="rect">
            <a:avLst/>
          </a:prstGeom>
        </p:spPr>
      </p:pic>
      <p:pic>
        <p:nvPicPr>
          <p:cNvPr id="3" name="Picture 2"/>
          <p:cNvPicPr>
            <a:picLocks noChangeAspect="1"/>
          </p:cNvPicPr>
          <p:nvPr/>
        </p:nvPicPr>
        <p:blipFill>
          <a:blip r:embed="rId4"/>
          <a:stretch>
            <a:fillRect/>
          </a:stretch>
        </p:blipFill>
        <p:spPr>
          <a:xfrm>
            <a:off x="1346200" y="3289300"/>
            <a:ext cx="9448800" cy="838200"/>
          </a:xfrm>
          <a:prstGeom prst="rect">
            <a:avLst/>
          </a:prstGeom>
        </p:spPr>
      </p:pic>
      <p:pic>
        <p:nvPicPr>
          <p:cNvPr id="4" name="Picture 3"/>
          <p:cNvPicPr>
            <a:picLocks noChangeAspect="1"/>
          </p:cNvPicPr>
          <p:nvPr/>
        </p:nvPicPr>
        <p:blipFill>
          <a:blip r:embed="rId5"/>
          <a:stretch>
            <a:fillRect/>
          </a:stretch>
        </p:blipFill>
        <p:spPr>
          <a:xfrm>
            <a:off x="1301750" y="4787900"/>
            <a:ext cx="9537700" cy="1092200"/>
          </a:xfrm>
          <a:prstGeom prst="rect">
            <a:avLst/>
          </a:prstGeom>
        </p:spPr>
      </p:pic>
    </p:spTree>
    <p:extLst>
      <p:ext uri="{BB962C8B-B14F-4D97-AF65-F5344CB8AC3E}">
        <p14:creationId xmlns:p14="http://schemas.microsoft.com/office/powerpoint/2010/main" val="18126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1600" y="1263650"/>
            <a:ext cx="8496300" cy="292100"/>
          </a:xfrm>
          <a:prstGeom prst="rect">
            <a:avLst/>
          </a:prstGeom>
        </p:spPr>
      </p:pic>
      <p:pic>
        <p:nvPicPr>
          <p:cNvPr id="3" name="Picture 2"/>
          <p:cNvPicPr>
            <a:picLocks noChangeAspect="1"/>
          </p:cNvPicPr>
          <p:nvPr/>
        </p:nvPicPr>
        <p:blipFill>
          <a:blip r:embed="rId4"/>
          <a:stretch>
            <a:fillRect/>
          </a:stretch>
        </p:blipFill>
        <p:spPr>
          <a:xfrm>
            <a:off x="1371600" y="2811462"/>
            <a:ext cx="8953500" cy="5715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299" y="4638675"/>
            <a:ext cx="4342097" cy="717550"/>
          </a:xfrm>
          <a:prstGeom prst="rect">
            <a:avLst/>
          </a:prstGeom>
        </p:spPr>
      </p:pic>
    </p:spTree>
    <p:extLst>
      <p:ext uri="{BB962C8B-B14F-4D97-AF65-F5344CB8AC3E}">
        <p14:creationId xmlns:p14="http://schemas.microsoft.com/office/powerpoint/2010/main" val="18385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0366" y="0"/>
            <a:ext cx="7931268" cy="6858000"/>
          </a:xfrm>
          <a:prstGeom prst="rect">
            <a:avLst/>
          </a:prstGeom>
        </p:spPr>
      </p:pic>
    </p:spTree>
    <p:extLst>
      <p:ext uri="{BB962C8B-B14F-4D97-AF65-F5344CB8AC3E}">
        <p14:creationId xmlns:p14="http://schemas.microsoft.com/office/powerpoint/2010/main" val="38125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73996" y="0"/>
            <a:ext cx="7044007" cy="6858000"/>
          </a:xfrm>
          <a:prstGeom prst="rect">
            <a:avLst/>
          </a:prstGeom>
        </p:spPr>
      </p:pic>
    </p:spTree>
    <p:extLst>
      <p:ext uri="{BB962C8B-B14F-4D97-AF65-F5344CB8AC3E}">
        <p14:creationId xmlns:p14="http://schemas.microsoft.com/office/powerpoint/2010/main" val="135630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20800" y="577850"/>
            <a:ext cx="9550400" cy="5702300"/>
          </a:xfrm>
          <a:prstGeom prst="rect">
            <a:avLst/>
          </a:prstGeom>
        </p:spPr>
      </p:pic>
    </p:spTree>
    <p:extLst>
      <p:ext uri="{BB962C8B-B14F-4D97-AF65-F5344CB8AC3E}">
        <p14:creationId xmlns:p14="http://schemas.microsoft.com/office/powerpoint/2010/main" val="212674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1885950"/>
            <a:ext cx="10058400" cy="1219200"/>
          </a:xfrm>
          <a:prstGeom prst="rect">
            <a:avLst/>
          </a:prstGeom>
        </p:spPr>
      </p:pic>
      <p:pic>
        <p:nvPicPr>
          <p:cNvPr id="3" name="Picture 2"/>
          <p:cNvPicPr>
            <a:picLocks noChangeAspect="1"/>
          </p:cNvPicPr>
          <p:nvPr/>
        </p:nvPicPr>
        <p:blipFill>
          <a:blip r:embed="rId4"/>
          <a:stretch>
            <a:fillRect/>
          </a:stretch>
        </p:blipFill>
        <p:spPr>
          <a:xfrm>
            <a:off x="914400" y="4083050"/>
            <a:ext cx="10337800" cy="1130300"/>
          </a:xfrm>
          <a:prstGeom prst="rect">
            <a:avLst/>
          </a:prstGeom>
        </p:spPr>
      </p:pic>
    </p:spTree>
    <p:extLst>
      <p:ext uri="{BB962C8B-B14F-4D97-AF65-F5344CB8AC3E}">
        <p14:creationId xmlns:p14="http://schemas.microsoft.com/office/powerpoint/2010/main" val="108977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4794" y="0"/>
            <a:ext cx="5582412" cy="6858000"/>
          </a:xfrm>
          <a:prstGeom prst="rect">
            <a:avLst/>
          </a:prstGeom>
        </p:spPr>
      </p:pic>
    </p:spTree>
    <p:extLst>
      <p:ext uri="{BB962C8B-B14F-4D97-AF65-F5344CB8AC3E}">
        <p14:creationId xmlns:p14="http://schemas.microsoft.com/office/powerpoint/2010/main" val="9297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00050"/>
            <a:ext cx="3441700" cy="990600"/>
          </a:xfrm>
          <a:prstGeom prst="rect">
            <a:avLst/>
          </a:prstGeom>
        </p:spPr>
      </p:pic>
      <p:pic>
        <p:nvPicPr>
          <p:cNvPr id="3" name="Picture 2"/>
          <p:cNvPicPr>
            <a:picLocks noChangeAspect="1"/>
          </p:cNvPicPr>
          <p:nvPr/>
        </p:nvPicPr>
        <p:blipFill>
          <a:blip r:embed="rId4"/>
          <a:stretch>
            <a:fillRect/>
          </a:stretch>
        </p:blipFill>
        <p:spPr>
          <a:xfrm>
            <a:off x="3784600" y="400050"/>
            <a:ext cx="9499600" cy="6057900"/>
          </a:xfrm>
          <a:prstGeom prst="rect">
            <a:avLst/>
          </a:prstGeom>
        </p:spPr>
      </p:pic>
    </p:spTree>
    <p:extLst>
      <p:ext uri="{BB962C8B-B14F-4D97-AF65-F5344CB8AC3E}">
        <p14:creationId xmlns:p14="http://schemas.microsoft.com/office/powerpoint/2010/main" val="200804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90900" y="508000"/>
            <a:ext cx="7010400" cy="6108700"/>
          </a:xfrm>
          <a:prstGeom prst="rect">
            <a:avLst/>
          </a:prstGeom>
        </p:spPr>
      </p:pic>
    </p:spTree>
    <p:extLst>
      <p:ext uri="{BB962C8B-B14F-4D97-AF65-F5344CB8AC3E}">
        <p14:creationId xmlns:p14="http://schemas.microsoft.com/office/powerpoint/2010/main" val="75751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a phone</a:t>
            </a:r>
            <a:endParaRPr lang="en-US" dirty="0"/>
          </a:p>
        </p:txBody>
      </p:sp>
      <p:pic>
        <p:nvPicPr>
          <p:cNvPr id="4" name="Picture 3"/>
          <p:cNvPicPr>
            <a:picLocks noChangeAspect="1"/>
          </p:cNvPicPr>
          <p:nvPr/>
        </p:nvPicPr>
        <p:blipFill>
          <a:blip r:embed="rId3"/>
          <a:stretch>
            <a:fillRect/>
          </a:stretch>
        </p:blipFill>
        <p:spPr>
          <a:xfrm>
            <a:off x="1085850" y="2067112"/>
            <a:ext cx="10020300" cy="3365500"/>
          </a:xfrm>
          <a:prstGeom prst="rect">
            <a:avLst/>
          </a:prstGeom>
        </p:spPr>
      </p:pic>
    </p:spTree>
    <p:extLst>
      <p:ext uri="{BB962C8B-B14F-4D97-AF65-F5344CB8AC3E}">
        <p14:creationId xmlns:p14="http://schemas.microsoft.com/office/powerpoint/2010/main" val="25046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3950" y="374649"/>
            <a:ext cx="9810750" cy="5753789"/>
          </a:xfrm>
          <a:prstGeom prst="rect">
            <a:avLst/>
          </a:prstGeom>
        </p:spPr>
      </p:pic>
    </p:spTree>
    <p:extLst>
      <p:ext uri="{BB962C8B-B14F-4D97-AF65-F5344CB8AC3E}">
        <p14:creationId xmlns:p14="http://schemas.microsoft.com/office/powerpoint/2010/main" val="9754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463550"/>
            <a:ext cx="10947434" cy="5594350"/>
          </a:xfrm>
          <a:prstGeom prst="rect">
            <a:avLst/>
          </a:prstGeom>
        </p:spPr>
      </p:pic>
    </p:spTree>
    <p:extLst>
      <p:ext uri="{BB962C8B-B14F-4D97-AF65-F5344CB8AC3E}">
        <p14:creationId xmlns:p14="http://schemas.microsoft.com/office/powerpoint/2010/main" val="57503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1900" y="984250"/>
            <a:ext cx="7188200" cy="4889500"/>
          </a:xfrm>
          <a:prstGeom prst="rect">
            <a:avLst/>
          </a:prstGeom>
        </p:spPr>
      </p:pic>
    </p:spTree>
    <p:extLst>
      <p:ext uri="{BB962C8B-B14F-4D97-AF65-F5344CB8AC3E}">
        <p14:creationId xmlns:p14="http://schemas.microsoft.com/office/powerpoint/2010/main" val="176669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000" y="736600"/>
            <a:ext cx="11176000" cy="5384800"/>
          </a:xfrm>
          <a:prstGeom prst="rect">
            <a:avLst/>
          </a:prstGeom>
        </p:spPr>
      </p:pic>
    </p:spTree>
    <p:extLst>
      <p:ext uri="{BB962C8B-B14F-4D97-AF65-F5344CB8AC3E}">
        <p14:creationId xmlns:p14="http://schemas.microsoft.com/office/powerpoint/2010/main" val="13539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1" y="2063750"/>
            <a:ext cx="10591602" cy="793750"/>
          </a:xfrm>
          <a:prstGeom prst="rect">
            <a:avLst/>
          </a:prstGeom>
        </p:spPr>
      </p:pic>
    </p:spTree>
    <p:extLst>
      <p:ext uri="{BB962C8B-B14F-4D97-AF65-F5344CB8AC3E}">
        <p14:creationId xmlns:p14="http://schemas.microsoft.com/office/powerpoint/2010/main" val="210620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84600" y="730250"/>
            <a:ext cx="4127500" cy="4978400"/>
          </a:xfrm>
          <a:prstGeom prst="rect">
            <a:avLst/>
          </a:prstGeom>
        </p:spPr>
      </p:pic>
    </p:spTree>
    <p:extLst>
      <p:ext uri="{BB962C8B-B14F-4D97-AF65-F5344CB8AC3E}">
        <p14:creationId xmlns:p14="http://schemas.microsoft.com/office/powerpoint/2010/main" val="70676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5800" y="374650"/>
            <a:ext cx="10782300" cy="5765800"/>
          </a:xfrm>
          <a:prstGeom prst="rect">
            <a:avLst/>
          </a:prstGeom>
        </p:spPr>
      </p:pic>
    </p:spTree>
    <p:extLst>
      <p:ext uri="{BB962C8B-B14F-4D97-AF65-F5344CB8AC3E}">
        <p14:creationId xmlns:p14="http://schemas.microsoft.com/office/powerpoint/2010/main" val="13596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33800" y="927100"/>
            <a:ext cx="4152900" cy="4356100"/>
          </a:xfrm>
          <a:prstGeom prst="rect">
            <a:avLst/>
          </a:prstGeom>
        </p:spPr>
      </p:pic>
    </p:spTree>
    <p:extLst>
      <p:ext uri="{BB962C8B-B14F-4D97-AF65-F5344CB8AC3E}">
        <p14:creationId xmlns:p14="http://schemas.microsoft.com/office/powerpoint/2010/main" val="5558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9650" y="1365250"/>
            <a:ext cx="10172700" cy="4127500"/>
          </a:xfrm>
          <a:prstGeom prst="rect">
            <a:avLst/>
          </a:prstGeom>
        </p:spPr>
      </p:pic>
    </p:spTree>
    <p:extLst>
      <p:ext uri="{BB962C8B-B14F-4D97-AF65-F5344CB8AC3E}">
        <p14:creationId xmlns:p14="http://schemas.microsoft.com/office/powerpoint/2010/main" val="101983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83100" y="1803400"/>
            <a:ext cx="3225800" cy="3251200"/>
          </a:xfrm>
          <a:prstGeom prst="rect">
            <a:avLst/>
          </a:prstGeom>
        </p:spPr>
      </p:pic>
    </p:spTree>
    <p:extLst>
      <p:ext uri="{BB962C8B-B14F-4D97-AF65-F5344CB8AC3E}">
        <p14:creationId xmlns:p14="http://schemas.microsoft.com/office/powerpoint/2010/main" val="9035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a tablet</a:t>
            </a:r>
            <a:endParaRPr lang="en-US" dirty="0"/>
          </a:p>
        </p:txBody>
      </p:sp>
      <p:pic>
        <p:nvPicPr>
          <p:cNvPr id="3" name="Picture 2"/>
          <p:cNvPicPr>
            <a:picLocks noChangeAspect="1"/>
          </p:cNvPicPr>
          <p:nvPr/>
        </p:nvPicPr>
        <p:blipFill>
          <a:blip r:embed="rId3"/>
          <a:stretch>
            <a:fillRect/>
          </a:stretch>
        </p:blipFill>
        <p:spPr>
          <a:xfrm>
            <a:off x="4016187" y="773906"/>
            <a:ext cx="7438091" cy="4782343"/>
          </a:xfrm>
          <a:prstGeom prst="rect">
            <a:avLst/>
          </a:prstGeom>
        </p:spPr>
      </p:pic>
    </p:spTree>
    <p:extLst>
      <p:ext uri="{BB962C8B-B14F-4D97-AF65-F5344CB8AC3E}">
        <p14:creationId xmlns:p14="http://schemas.microsoft.com/office/powerpoint/2010/main" val="124807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700" y="1047750"/>
            <a:ext cx="10896600" cy="4762500"/>
          </a:xfrm>
          <a:prstGeom prst="rect">
            <a:avLst/>
          </a:prstGeom>
        </p:spPr>
      </p:pic>
    </p:spTree>
    <p:extLst>
      <p:ext uri="{BB962C8B-B14F-4D97-AF65-F5344CB8AC3E}">
        <p14:creationId xmlns:p14="http://schemas.microsoft.com/office/powerpoint/2010/main" val="118797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7800" y="2095500"/>
            <a:ext cx="9296400" cy="2667000"/>
          </a:xfrm>
          <a:prstGeom prst="rect">
            <a:avLst/>
          </a:prstGeom>
        </p:spPr>
      </p:pic>
    </p:spTree>
    <p:extLst>
      <p:ext uri="{BB962C8B-B14F-4D97-AF65-F5344CB8AC3E}">
        <p14:creationId xmlns:p14="http://schemas.microsoft.com/office/powerpoint/2010/main" val="35118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6750" y="120650"/>
            <a:ext cx="10858500" cy="6616700"/>
          </a:xfrm>
          <a:prstGeom prst="rect">
            <a:avLst/>
          </a:prstGeom>
        </p:spPr>
      </p:pic>
    </p:spTree>
    <p:extLst>
      <p:ext uri="{BB962C8B-B14F-4D97-AF65-F5344CB8AC3E}">
        <p14:creationId xmlns:p14="http://schemas.microsoft.com/office/powerpoint/2010/main" val="116718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24150" y="1568450"/>
            <a:ext cx="6743700" cy="3721100"/>
          </a:xfrm>
          <a:prstGeom prst="rect">
            <a:avLst/>
          </a:prstGeom>
        </p:spPr>
      </p:pic>
    </p:spTree>
    <p:extLst>
      <p:ext uri="{BB962C8B-B14F-4D97-AF65-F5344CB8AC3E}">
        <p14:creationId xmlns:p14="http://schemas.microsoft.com/office/powerpoint/2010/main" val="6975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76300" y="736600"/>
            <a:ext cx="10239226" cy="4102100"/>
          </a:xfrm>
          <a:prstGeom prst="rect">
            <a:avLst/>
          </a:prstGeom>
        </p:spPr>
      </p:pic>
    </p:spTree>
    <p:extLst>
      <p:ext uri="{BB962C8B-B14F-4D97-AF65-F5344CB8AC3E}">
        <p14:creationId xmlns:p14="http://schemas.microsoft.com/office/powerpoint/2010/main" val="123152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24014" y="0"/>
            <a:ext cx="6743971" cy="6858000"/>
          </a:xfrm>
          <a:prstGeom prst="rect">
            <a:avLst/>
          </a:prstGeom>
        </p:spPr>
      </p:pic>
    </p:spTree>
    <p:extLst>
      <p:ext uri="{BB962C8B-B14F-4D97-AF65-F5344CB8AC3E}">
        <p14:creationId xmlns:p14="http://schemas.microsoft.com/office/powerpoint/2010/main" val="181542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4900" y="241300"/>
            <a:ext cx="9982200" cy="6375400"/>
          </a:xfrm>
          <a:prstGeom prst="rect">
            <a:avLst/>
          </a:prstGeom>
        </p:spPr>
      </p:pic>
    </p:spTree>
    <p:extLst>
      <p:ext uri="{BB962C8B-B14F-4D97-AF65-F5344CB8AC3E}">
        <p14:creationId xmlns:p14="http://schemas.microsoft.com/office/powerpoint/2010/main" val="1659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7850" y="933450"/>
            <a:ext cx="8496300" cy="4991100"/>
          </a:xfrm>
          <a:prstGeom prst="rect">
            <a:avLst/>
          </a:prstGeom>
        </p:spPr>
      </p:pic>
    </p:spTree>
    <p:extLst>
      <p:ext uri="{BB962C8B-B14F-4D97-AF65-F5344CB8AC3E}">
        <p14:creationId xmlns:p14="http://schemas.microsoft.com/office/powerpoint/2010/main" val="186692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48392" y="0"/>
            <a:ext cx="1295215" cy="6858000"/>
          </a:xfrm>
          <a:prstGeom prst="rect">
            <a:avLst/>
          </a:prstGeom>
        </p:spPr>
      </p:pic>
    </p:spTree>
    <p:extLst>
      <p:ext uri="{BB962C8B-B14F-4D97-AF65-F5344CB8AC3E}">
        <p14:creationId xmlns:p14="http://schemas.microsoft.com/office/powerpoint/2010/main" val="3124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 fragment is used to control part of a screen. It can be reused across multiple activities.</a:t>
            </a:r>
          </a:p>
          <a:p>
            <a:pPr fontAlgn="base"/>
            <a:r>
              <a:rPr lang="en-US" dirty="0"/>
              <a:t>A fragment has an associated layout.</a:t>
            </a:r>
          </a:p>
          <a:p>
            <a:pPr fontAlgn="base"/>
            <a:r>
              <a:rPr lang="en-US" dirty="0"/>
              <a:t>A fragment is a subclass of the </a:t>
            </a:r>
            <a:r>
              <a:rPr lang="en-US" dirty="0" err="1"/>
              <a:t>android.app.Fragment</a:t>
            </a:r>
            <a:r>
              <a:rPr lang="en-US" dirty="0"/>
              <a:t> class.</a:t>
            </a:r>
          </a:p>
          <a:p>
            <a:pPr fontAlgn="base"/>
            <a:r>
              <a:rPr lang="en-US" dirty="0"/>
              <a:t>The </a:t>
            </a:r>
            <a:r>
              <a:rPr lang="en-US" dirty="0" err="1"/>
              <a:t>onCreateView</a:t>
            </a:r>
            <a:r>
              <a:rPr lang="en-US" dirty="0"/>
              <a:t>() method gets called each time Android needs the fragment’s layout.</a:t>
            </a:r>
          </a:p>
          <a:p>
            <a:pPr fontAlgn="base"/>
            <a:r>
              <a:rPr lang="en-US" dirty="0"/>
              <a:t>Add a fragment to an activity’s layout using the &lt;fragment&gt; element and adding a </a:t>
            </a:r>
            <a:r>
              <a:rPr lang="en-US" dirty="0" err="1"/>
              <a:t>classattribute</a:t>
            </a:r>
            <a:r>
              <a:rPr lang="en-US" dirty="0"/>
              <a:t>.</a:t>
            </a:r>
          </a:p>
          <a:p>
            <a:pPr fontAlgn="base"/>
            <a:r>
              <a:rPr lang="en-US" dirty="0"/>
              <a:t>The fragment lifecycle methods tie in with the states of the activity that contains the fragment.</a:t>
            </a:r>
          </a:p>
          <a:p>
            <a:endParaRPr lang="en-US" dirty="0"/>
          </a:p>
        </p:txBody>
      </p:sp>
    </p:spTree>
    <p:extLst>
      <p:ext uri="{BB962C8B-B14F-4D97-AF65-F5344CB8AC3E}">
        <p14:creationId xmlns:p14="http://schemas.microsoft.com/office/powerpoint/2010/main" val="140242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295400" y="251011"/>
            <a:ext cx="8500560" cy="6785115"/>
          </a:xfrm>
          <a:prstGeom prst="rect">
            <a:avLst/>
          </a:prstGeom>
        </p:spPr>
      </p:pic>
    </p:spTree>
    <p:extLst>
      <p:ext uri="{BB962C8B-B14F-4D97-AF65-F5344CB8AC3E}">
        <p14:creationId xmlns:p14="http://schemas.microsoft.com/office/powerpoint/2010/main" val="10997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The</a:t>
            </a:r>
            <a:r>
              <a:rPr lang="en-US" dirty="0"/>
              <a:t> Fragment class doesn’t extend the Activity class or implement the Context class.</a:t>
            </a:r>
          </a:p>
          <a:p>
            <a:pPr fontAlgn="base"/>
            <a:r>
              <a:rPr lang="en-US" dirty="0"/>
              <a:t>Fragments don’t have a </a:t>
            </a:r>
            <a:r>
              <a:rPr lang="en-US" dirty="0" err="1"/>
              <a:t>findViewById</a:t>
            </a:r>
            <a:r>
              <a:rPr lang="en-US" dirty="0"/>
              <a:t>() method. Instead, use the </a:t>
            </a:r>
            <a:r>
              <a:rPr lang="en-US" dirty="0" err="1"/>
              <a:t>getView</a:t>
            </a:r>
            <a:r>
              <a:rPr lang="en-US" dirty="0"/>
              <a:t>() method to get a reference to the root view, then call the view’s </a:t>
            </a:r>
            <a:r>
              <a:rPr lang="en-US" dirty="0" err="1"/>
              <a:t>findViewById</a:t>
            </a:r>
            <a:r>
              <a:rPr lang="en-US" dirty="0"/>
              <a:t>() method.</a:t>
            </a:r>
          </a:p>
          <a:p>
            <a:pPr fontAlgn="base"/>
            <a:r>
              <a:rPr lang="en-US" dirty="0"/>
              <a:t>A list fragment is a fragment that comes complete with a </a:t>
            </a:r>
            <a:r>
              <a:rPr lang="en-US" dirty="0" err="1"/>
              <a:t>ListView</a:t>
            </a:r>
            <a:r>
              <a:rPr lang="en-US" dirty="0"/>
              <a:t>. You create one by </a:t>
            </a:r>
            <a:r>
              <a:rPr lang="en-US" dirty="0" err="1"/>
              <a:t>subclassing</a:t>
            </a:r>
            <a:r>
              <a:rPr lang="en-US" dirty="0"/>
              <a:t> </a:t>
            </a:r>
            <a:r>
              <a:rPr lang="en-US" dirty="0" err="1"/>
              <a:t>ListFragment</a:t>
            </a:r>
            <a:r>
              <a:rPr lang="en-US" dirty="0"/>
              <a:t>.</a:t>
            </a:r>
          </a:p>
          <a:p>
            <a:pPr fontAlgn="base"/>
            <a:r>
              <a:rPr lang="en-US" dirty="0"/>
              <a:t>If you need to get a fragment to respond to changes in the user interface, use the&lt;</a:t>
            </a:r>
            <a:r>
              <a:rPr lang="en-US" dirty="0" err="1"/>
              <a:t>FrameLayout</a:t>
            </a:r>
            <a:r>
              <a:rPr lang="en-US" dirty="0"/>
              <a:t>&gt; element.</a:t>
            </a:r>
          </a:p>
          <a:p>
            <a:pPr fontAlgn="base"/>
            <a:r>
              <a:rPr lang="en-US" dirty="0"/>
              <a:t>Use fragment transactions to make a set of changes to an existing fragment and add to the back stack.</a:t>
            </a:r>
          </a:p>
          <a:p>
            <a:pPr fontAlgn="base"/>
            <a:r>
              <a:rPr lang="en-US" dirty="0"/>
              <a:t>Make apps look different on different devices by putting separate layouts in device-appropriate folders.</a:t>
            </a:r>
          </a:p>
          <a:p>
            <a:endParaRPr lang="en-US" dirty="0"/>
          </a:p>
        </p:txBody>
      </p:sp>
    </p:spTree>
    <p:extLst>
      <p:ext uri="{BB962C8B-B14F-4D97-AF65-F5344CB8AC3E}">
        <p14:creationId xmlns:p14="http://schemas.microsoft.com/office/powerpoint/2010/main" val="185473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54150" y="1219200"/>
            <a:ext cx="9283700" cy="4419600"/>
          </a:xfrm>
          <a:prstGeom prst="rect">
            <a:avLst/>
          </a:prstGeom>
        </p:spPr>
      </p:pic>
    </p:spTree>
    <p:extLst>
      <p:ext uri="{BB962C8B-B14F-4D97-AF65-F5344CB8AC3E}">
        <p14:creationId xmlns:p14="http://schemas.microsoft.com/office/powerpoint/2010/main" val="172217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sz="2800" dirty="0" smtClean="0"/>
              <a:t>Use case titles for class project (due by email 9/22)</a:t>
            </a:r>
          </a:p>
          <a:p>
            <a:endParaRPr lang="en-US" dirty="0"/>
          </a:p>
          <a:p>
            <a:endParaRPr lang="en-US" dirty="0" smtClean="0"/>
          </a:p>
        </p:txBody>
      </p:sp>
    </p:spTree>
    <p:extLst>
      <p:ext uri="{BB962C8B-B14F-4D97-AF65-F5344CB8AC3E}">
        <p14:creationId xmlns:p14="http://schemas.microsoft.com/office/powerpoint/2010/main" val="25805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073088" y="277906"/>
            <a:ext cx="8045824" cy="6084988"/>
          </a:xfrm>
          <a:prstGeom prst="rect">
            <a:avLst/>
          </a:prstGeom>
        </p:spPr>
      </p:pic>
    </p:spTree>
    <p:extLst>
      <p:ext uri="{BB962C8B-B14F-4D97-AF65-F5344CB8AC3E}">
        <p14:creationId xmlns:p14="http://schemas.microsoft.com/office/powerpoint/2010/main" val="8209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76728" y="0"/>
            <a:ext cx="4924044" cy="6858000"/>
          </a:xfrm>
          <a:prstGeom prst="rect">
            <a:avLst/>
          </a:prstGeom>
        </p:spPr>
      </p:pic>
    </p:spTree>
    <p:extLst>
      <p:ext uri="{BB962C8B-B14F-4D97-AF65-F5344CB8AC3E}">
        <p14:creationId xmlns:p14="http://schemas.microsoft.com/office/powerpoint/2010/main" val="172018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5180</Words>
  <Application>Microsoft Macintosh PowerPoint</Application>
  <PresentationFormat>Widescreen</PresentationFormat>
  <Paragraphs>304</Paragraphs>
  <Slides>72</Slides>
  <Notes>67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72</vt:i4>
      </vt:variant>
    </vt:vector>
  </HeadingPairs>
  <TitlesOfParts>
    <vt:vector size="74" baseType="lpstr">
      <vt:lpstr>Arial</vt:lpstr>
      <vt:lpstr>Diamond Grid 16x9</vt:lpstr>
      <vt:lpstr>Building Android apps – Week 4b</vt:lpstr>
      <vt:lpstr>Agenda</vt:lpstr>
      <vt:lpstr>Bullet Points</vt:lpstr>
      <vt:lpstr>Bullet Points</vt:lpstr>
      <vt:lpstr>On a phone</vt:lpstr>
      <vt:lpstr>On a tablet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lpstr>PowerPoint Presentation</vt:lpstr>
      <vt:lpstr>Assignment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2016-09-16T00:36:34Z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